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719" r:id="rId2"/>
    <p:sldId id="741" r:id="rId3"/>
    <p:sldId id="736" r:id="rId4"/>
    <p:sldId id="737" r:id="rId5"/>
    <p:sldId id="720" r:id="rId6"/>
    <p:sldId id="721" r:id="rId7"/>
    <p:sldId id="722" r:id="rId8"/>
    <p:sldId id="734" r:id="rId9"/>
    <p:sldId id="739" r:id="rId10"/>
    <p:sldId id="738" r:id="rId11"/>
    <p:sldId id="740" r:id="rId12"/>
    <p:sldId id="718" r:id="rId13"/>
    <p:sldId id="725" r:id="rId14"/>
    <p:sldId id="711" r:id="rId15"/>
    <p:sldId id="726" r:id="rId16"/>
    <p:sldId id="727" r:id="rId17"/>
    <p:sldId id="728" r:id="rId18"/>
    <p:sldId id="729" r:id="rId19"/>
    <p:sldId id="730" r:id="rId20"/>
    <p:sldId id="731" r:id="rId21"/>
    <p:sldId id="732" r:id="rId22"/>
    <p:sldId id="733" r:id="rId23"/>
  </p:sldIdLst>
  <p:sldSz cx="9144000" cy="5143500" type="screen16x9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695CC"/>
    <a:srgbClr val="000000"/>
    <a:srgbClr val="AED4EC"/>
    <a:srgbClr val="A2D2E8"/>
    <a:srgbClr val="BCD3EE"/>
    <a:srgbClr val="FFFF9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9" autoAdjust="0"/>
    <p:restoredTop sz="92185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CAFFDB-9422-4F24-8623-B9ABDCF2EB8E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362B41A-44CC-4955-BA27-6AC66F8646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F16489-2687-459D-8EF2-18BAF85F6A0B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78" tIns="45739" rIns="91478" bIns="457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37D27D2-7757-40C1-B35C-71FF02F5F1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661879-4AF6-4854-8545-313CC384AECB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02658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2654217"/>
            <a:ext cx="8458200" cy="916781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1928808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A310-A510-45BB-AC97-F57F5E5E0878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5737"/>
          </a:xfrm>
        </p:spPr>
        <p:txBody>
          <a:bodyPr/>
          <a:lstStyle>
            <a:lvl1pPr>
              <a:defRPr/>
            </a:lvl1pPr>
          </a:lstStyle>
          <a:p>
            <a:fld id="{67BFAB9C-5C17-48AC-A483-7BB3D5A8E6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FDE1-7399-4ED6-B270-86E89C433AF9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674A-B14B-4595-AD2E-8BAF66D4F2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A842-AF78-4D0F-AC29-970B4B1F5CEE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5B5D-7D57-41FB-A2DA-F440DCABCD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C84A-8C92-4F74-AC04-31E6C6FA19A3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D15B-7A31-4385-8A3A-98060EBC90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FD24-6237-4D88-A544-BED7E213756E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E54B-6F78-48A1-93D3-27D12069D5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34C3-984F-44DF-B6DC-89360C45F2AD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BCB3D-9434-4A25-A7C8-FB13E13B68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B5D3-CB77-446F-9023-F9DCAD89C3C9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573C9649-FC07-4716-9F66-C04DAD48DA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2B1F-D667-4565-A74B-3167EF8A90DB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D832E708-8F01-4E63-A110-1768611D9A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DC90-A0CF-4D40-B561-626C07278DD8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02E24-9E2B-449D-9790-BC9E4E736E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5BF1-5554-4510-AB1C-2E53F4687899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AE947-34A6-4CDC-866A-AC48BA81DF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40D9-0124-4D01-B75F-CA40F8783F3F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114F9-A8F7-4F08-A838-7D0939CC04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165225"/>
            <a:ext cx="8686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7488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1451ED-924F-464D-A52F-60DCA9E97EFB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7488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4857750"/>
            <a:ext cx="8523287" cy="1841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</a:defRPr>
            </a:lvl1pPr>
          </a:lstStyle>
          <a:p>
            <a:fld id="{22AD0CD9-1393-4534-8942-991F93C8AE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8" r:id="rId1"/>
    <p:sldLayoutId id="2147486609" r:id="rId2"/>
    <p:sldLayoutId id="2147486610" r:id="rId3"/>
    <p:sldLayoutId id="2147486611" r:id="rId4"/>
    <p:sldLayoutId id="2147486612" r:id="rId5"/>
    <p:sldLayoutId id="2147486613" r:id="rId6"/>
    <p:sldLayoutId id="2147486614" r:id="rId7"/>
    <p:sldLayoutId id="2147486615" r:id="rId8"/>
    <p:sldLayoutId id="2147486616" r:id="rId9"/>
    <p:sldLayoutId id="2147486617" r:id="rId10"/>
    <p:sldLayoutId id="2147486618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2500313"/>
            <a:ext cx="8458200" cy="1231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Презентация проекта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«Формирование методической службы региона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285750"/>
            <a:ext cx="8001000" cy="1325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Департамент образования Белгородской области</a:t>
            </a:r>
            <a:endParaRPr lang="ru-RU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Областное государственное автономное образовательное учреждение дополнительного профессионального образования «Белгородский институт развития образования»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5364" name="Рисунок 5" descr="Герб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88" y="3965575"/>
            <a:ext cx="57277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+mn-cs"/>
              </a:rPr>
              <a:t> Проректор по развитию регионального образования        ОГАОУ ДПО «БелИРО»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Мясищева Елена Николаевна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663" y="4786313"/>
            <a:ext cx="6786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2019 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5" descr="d:\Users\snitko\Desktop\аиряв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4422166"/>
            <a:ext cx="1643042" cy="721333"/>
          </a:xfrm>
          <a:prstGeom prst="rect">
            <a:avLst/>
          </a:prstGeom>
          <a:noFill/>
        </p:spPr>
      </p:pic>
      <p:pic>
        <p:nvPicPr>
          <p:cNvPr id="5" name="Picture 6" descr="d:\Users\snitko\Desktop\л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1714480" cy="100011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0" y="1071552"/>
            <a:ext cx="5252213" cy="3357586"/>
          </a:xfrm>
          <a:prstGeom prst="rect">
            <a:avLst/>
          </a:prstGeom>
          <a:effectLst>
            <a:glow rad="25400">
              <a:schemeClr val="accent1">
                <a:alpha val="22000"/>
              </a:schemeClr>
            </a:glow>
            <a:outerShdw blurRad="177800" dist="152400" dir="6840000" sx="101000" sy="101000" algn="ctr" rotWithShape="0">
              <a:schemeClr val="accent1">
                <a:lumMod val="40000"/>
                <a:lumOff val="60000"/>
                <a:alpha val="61000"/>
              </a:schemeClr>
            </a:outerShdw>
            <a:reflection blurRad="825500" stA="72000" endPos="20000" dist="838200" dir="5400000" sy="-100000" algn="bl" rotWithShape="0"/>
            <a:softEdge rad="0"/>
          </a:effectLst>
        </p:spPr>
      </p:pic>
      <p:sp>
        <p:nvSpPr>
          <p:cNvPr id="8" name="Семиугольник 7"/>
          <p:cNvSpPr/>
          <p:nvPr/>
        </p:nvSpPr>
        <p:spPr>
          <a:xfrm>
            <a:off x="428625" y="2357438"/>
            <a:ext cx="642938" cy="307975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9" name="Семиугольник 8"/>
          <p:cNvSpPr/>
          <p:nvPr/>
        </p:nvSpPr>
        <p:spPr>
          <a:xfrm>
            <a:off x="1285875" y="2071688"/>
            <a:ext cx="642938" cy="307975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10" name="Семиугольник 9"/>
          <p:cNvSpPr/>
          <p:nvPr/>
        </p:nvSpPr>
        <p:spPr>
          <a:xfrm>
            <a:off x="2428875" y="1643063"/>
            <a:ext cx="428625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1" name="Семиугольник 10"/>
          <p:cNvSpPr/>
          <p:nvPr/>
        </p:nvSpPr>
        <p:spPr>
          <a:xfrm>
            <a:off x="3143250" y="1643063"/>
            <a:ext cx="357188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2" name="Семиугольник 11"/>
          <p:cNvSpPr/>
          <p:nvPr/>
        </p:nvSpPr>
        <p:spPr>
          <a:xfrm>
            <a:off x="3571875" y="2500313"/>
            <a:ext cx="642938" cy="307975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14" name="Семиугольник 13"/>
          <p:cNvSpPr/>
          <p:nvPr/>
        </p:nvSpPr>
        <p:spPr>
          <a:xfrm>
            <a:off x="1214438" y="2714625"/>
            <a:ext cx="642937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15" name="Семиугольник 14"/>
          <p:cNvSpPr/>
          <p:nvPr/>
        </p:nvSpPr>
        <p:spPr>
          <a:xfrm>
            <a:off x="2000250" y="2571750"/>
            <a:ext cx="642938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16" name="Семиугольник 15"/>
          <p:cNvSpPr/>
          <p:nvPr/>
        </p:nvSpPr>
        <p:spPr>
          <a:xfrm>
            <a:off x="1500188" y="2500313"/>
            <a:ext cx="428625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7" name="Семиугольник 16"/>
          <p:cNvSpPr/>
          <p:nvPr/>
        </p:nvSpPr>
        <p:spPr>
          <a:xfrm>
            <a:off x="3357563" y="3214688"/>
            <a:ext cx="642937" cy="307975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25614" name="TextBox 140"/>
          <p:cNvSpPr txBox="1">
            <a:spLocks noChangeArrowheads="1"/>
          </p:cNvSpPr>
          <p:nvPr/>
        </p:nvSpPr>
        <p:spPr bwMode="auto">
          <a:xfrm>
            <a:off x="1928813" y="1857375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000"/>
          </a:p>
        </p:txBody>
      </p:sp>
      <p:sp>
        <p:nvSpPr>
          <p:cNvPr id="25615" name="TextBox 141"/>
          <p:cNvSpPr txBox="1">
            <a:spLocks noChangeArrowheads="1"/>
          </p:cNvSpPr>
          <p:nvPr/>
        </p:nvSpPr>
        <p:spPr bwMode="auto">
          <a:xfrm>
            <a:off x="1143000" y="2428875"/>
            <a:ext cx="2143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/>
              <a:t>6</a:t>
            </a:r>
          </a:p>
        </p:txBody>
      </p:sp>
      <p:sp>
        <p:nvSpPr>
          <p:cNvPr id="25616" name="TextBox 4"/>
          <p:cNvSpPr txBox="1">
            <a:spLocks noChangeArrowheads="1"/>
          </p:cNvSpPr>
          <p:nvPr/>
        </p:nvSpPr>
        <p:spPr bwMode="auto">
          <a:xfrm>
            <a:off x="1071563" y="4000500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>
                <a:solidFill>
                  <a:srgbClr val="002060"/>
                </a:solidFill>
              </a:rPr>
              <a:t>- самостоятельные юридические лица</a:t>
            </a:r>
          </a:p>
        </p:txBody>
      </p:sp>
      <p:sp>
        <p:nvSpPr>
          <p:cNvPr id="41" name="Семиугольник 40"/>
          <p:cNvSpPr/>
          <p:nvPr/>
        </p:nvSpPr>
        <p:spPr>
          <a:xfrm>
            <a:off x="428625" y="4071938"/>
            <a:ext cx="500063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42" name="Семиугольник 41"/>
          <p:cNvSpPr/>
          <p:nvPr/>
        </p:nvSpPr>
        <p:spPr>
          <a:xfrm>
            <a:off x="357188" y="4643438"/>
            <a:ext cx="642937" cy="307975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25619" name="Прямоугольник 150"/>
          <p:cNvSpPr>
            <a:spLocks noChangeArrowheads="1"/>
          </p:cNvSpPr>
          <p:nvPr/>
        </p:nvSpPr>
        <p:spPr bwMode="auto">
          <a:xfrm>
            <a:off x="1071563" y="4572000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1000" b="1">
                <a:solidFill>
                  <a:srgbClr val="002060"/>
                </a:solidFill>
              </a:rPr>
              <a:t>методические центры сопровождения</a:t>
            </a:r>
            <a:endParaRPr lang="en-US" altLang="ru-RU" sz="1000" b="1">
              <a:solidFill>
                <a:srgbClr val="002060"/>
              </a:solidFill>
            </a:endParaRPr>
          </a:p>
          <a:p>
            <a:r>
              <a:rPr lang="ru-RU" altLang="ru-RU" sz="1000" b="1">
                <a:solidFill>
                  <a:srgbClr val="002060"/>
                </a:solidFill>
              </a:rPr>
              <a:t>развития образования ОГАОУ ДПО «БелИРО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86446" y="428610"/>
            <a:ext cx="1500198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46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Белгородский р-н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643174" y="357172"/>
            <a:ext cx="1214446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Шебекинский</a:t>
              </a: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г/о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15008" y="1071552"/>
            <a:ext cx="1571636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81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Яковлевский</a:t>
              </a: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г/о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Семиугольник 93"/>
          <p:cNvSpPr/>
          <p:nvPr/>
        </p:nvSpPr>
        <p:spPr>
          <a:xfrm>
            <a:off x="2500313" y="142875"/>
            <a:ext cx="571500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95" name="Семиугольник 94"/>
          <p:cNvSpPr/>
          <p:nvPr/>
        </p:nvSpPr>
        <p:spPr>
          <a:xfrm>
            <a:off x="5643563" y="214313"/>
            <a:ext cx="571500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96" name="Семиугольник 95"/>
          <p:cNvSpPr/>
          <p:nvPr/>
        </p:nvSpPr>
        <p:spPr>
          <a:xfrm>
            <a:off x="5643563" y="857250"/>
            <a:ext cx="571500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МЦБ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715008" y="1714494"/>
            <a:ext cx="1714512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107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Алексеевский г/о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Семиугольник 108"/>
          <p:cNvSpPr/>
          <p:nvPr/>
        </p:nvSpPr>
        <p:spPr>
          <a:xfrm>
            <a:off x="5643563" y="1500188"/>
            <a:ext cx="571500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МЦБ</a:t>
            </a: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715008" y="2428874"/>
            <a:ext cx="1643074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124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Краснояружский</a:t>
              </a: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р-н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9" name="Семиугольник 128"/>
          <p:cNvSpPr/>
          <p:nvPr/>
        </p:nvSpPr>
        <p:spPr>
          <a:xfrm>
            <a:off x="5643563" y="2214563"/>
            <a:ext cx="571500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МЦБ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5715008" y="3357568"/>
            <a:ext cx="1857388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140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Валуйский</a:t>
              </a: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г/о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0" name="Семиугольник 129"/>
          <p:cNvSpPr/>
          <p:nvPr/>
        </p:nvSpPr>
        <p:spPr>
          <a:xfrm>
            <a:off x="5715000" y="3214688"/>
            <a:ext cx="571500" cy="285750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МЦБ</a:t>
            </a:r>
          </a:p>
        </p:txBody>
      </p:sp>
      <p:sp>
        <p:nvSpPr>
          <p:cNvPr id="143" name="_color1"/>
          <p:cNvSpPr>
            <a:spLocks noChangeArrowheads="1"/>
          </p:cNvSpPr>
          <p:nvPr/>
        </p:nvSpPr>
        <p:spPr bwMode="gray">
          <a:xfrm flipH="1">
            <a:off x="7208838" y="460375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Корочанский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_color1"/>
          <p:cNvSpPr>
            <a:spLocks noChangeArrowheads="1"/>
          </p:cNvSpPr>
          <p:nvPr/>
        </p:nvSpPr>
        <p:spPr bwMode="gray">
          <a:xfrm flipH="1">
            <a:off x="3786188" y="428625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Новооскольский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г/о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_color1"/>
          <p:cNvSpPr>
            <a:spLocks noChangeArrowheads="1"/>
          </p:cNvSpPr>
          <p:nvPr/>
        </p:nvSpPr>
        <p:spPr bwMode="gray">
          <a:xfrm flipH="1">
            <a:off x="7215188" y="1000125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Прохоровский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_color1"/>
          <p:cNvSpPr>
            <a:spLocks noChangeArrowheads="1"/>
          </p:cNvSpPr>
          <p:nvPr/>
        </p:nvSpPr>
        <p:spPr bwMode="gray">
          <a:xfrm flipH="1">
            <a:off x="7215188" y="1214438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Ивнянский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_color1"/>
          <p:cNvSpPr>
            <a:spLocks noChangeArrowheads="1"/>
          </p:cNvSpPr>
          <p:nvPr/>
        </p:nvSpPr>
        <p:spPr bwMode="gray">
          <a:xfrm flipH="1">
            <a:off x="7215188" y="1643063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Красненский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_color1"/>
          <p:cNvSpPr>
            <a:spLocks noChangeArrowheads="1"/>
          </p:cNvSpPr>
          <p:nvPr/>
        </p:nvSpPr>
        <p:spPr bwMode="gray">
          <a:xfrm flipH="1">
            <a:off x="7215188" y="1857375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Красногвардейский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_color1"/>
          <p:cNvSpPr>
            <a:spLocks noChangeArrowheads="1"/>
          </p:cNvSpPr>
          <p:nvPr/>
        </p:nvSpPr>
        <p:spPr bwMode="gray">
          <a:xfrm flipH="1">
            <a:off x="7215188" y="2214563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Грайворонский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г/о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_color1"/>
          <p:cNvSpPr>
            <a:spLocks noChangeArrowheads="1"/>
          </p:cNvSpPr>
          <p:nvPr/>
        </p:nvSpPr>
        <p:spPr bwMode="gray">
          <a:xfrm flipH="1">
            <a:off x="7215188" y="2428875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Краснояружский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_color1"/>
          <p:cNvSpPr>
            <a:spLocks noChangeArrowheads="1"/>
          </p:cNvSpPr>
          <p:nvPr/>
        </p:nvSpPr>
        <p:spPr bwMode="gray">
          <a:xfrm flipH="1">
            <a:off x="7215188" y="2643188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Ракитянский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_color1"/>
          <p:cNvSpPr>
            <a:spLocks noChangeArrowheads="1"/>
          </p:cNvSpPr>
          <p:nvPr/>
        </p:nvSpPr>
        <p:spPr bwMode="gray">
          <a:xfrm flipH="1">
            <a:off x="7215188" y="3214688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Волоконовский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_color1"/>
          <p:cNvSpPr>
            <a:spLocks noChangeArrowheads="1"/>
          </p:cNvSpPr>
          <p:nvPr/>
        </p:nvSpPr>
        <p:spPr bwMode="gray">
          <a:xfrm flipH="1">
            <a:off x="7215188" y="3429000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Ровеньской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_color1"/>
          <p:cNvSpPr>
            <a:spLocks noChangeArrowheads="1"/>
          </p:cNvSpPr>
          <p:nvPr/>
        </p:nvSpPr>
        <p:spPr bwMode="gray">
          <a:xfrm flipH="1">
            <a:off x="7215188" y="3643313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Вейделевский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1714500" cy="285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«как будет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0" y="4429125"/>
            <a:ext cx="3857625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5715008" y="3857634"/>
            <a:ext cx="1785950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173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Белгород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1" name="Семиугольник 170"/>
          <p:cNvSpPr/>
          <p:nvPr/>
        </p:nvSpPr>
        <p:spPr>
          <a:xfrm>
            <a:off x="5643563" y="3786188"/>
            <a:ext cx="500062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5715008" y="4286262"/>
            <a:ext cx="1785950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177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Губкин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9" name="Семиугольник 178"/>
          <p:cNvSpPr/>
          <p:nvPr/>
        </p:nvSpPr>
        <p:spPr>
          <a:xfrm>
            <a:off x="5643563" y="4214813"/>
            <a:ext cx="500062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5698966" y="4714890"/>
            <a:ext cx="1873430" cy="285762"/>
            <a:chOff x="555" y="1126"/>
            <a:chExt cx="1502" cy="339"/>
          </a:xfrm>
          <a:solidFill>
            <a:schemeClr val="bg1">
              <a:lumMod val="95000"/>
            </a:schemeClr>
          </a:solidFill>
        </p:grpSpPr>
        <p:sp>
          <p:nvSpPr>
            <p:cNvPr id="181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alt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Старый Оскол</a:t>
              </a:r>
              <a:endParaRPr lang="en-US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3" name="Семиугольник 182"/>
          <p:cNvSpPr/>
          <p:nvPr/>
        </p:nvSpPr>
        <p:spPr>
          <a:xfrm>
            <a:off x="5643563" y="4643438"/>
            <a:ext cx="500062" cy="214312"/>
          </a:xfrm>
          <a:prstGeom prst="hept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97" name="_color1"/>
          <p:cNvSpPr>
            <a:spLocks noChangeArrowheads="1"/>
          </p:cNvSpPr>
          <p:nvPr/>
        </p:nvSpPr>
        <p:spPr bwMode="gray">
          <a:xfrm flipH="1">
            <a:off x="7215188" y="2857500"/>
            <a:ext cx="1714500" cy="214313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285750" y="714375"/>
            <a:ext cx="1857375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_color1"/>
          <p:cNvSpPr>
            <a:spLocks noChangeArrowheads="1"/>
          </p:cNvSpPr>
          <p:nvPr/>
        </p:nvSpPr>
        <p:spPr bwMode="gray">
          <a:xfrm flipH="1">
            <a:off x="3786188" y="642938"/>
            <a:ext cx="1714500" cy="214312"/>
          </a:xfrm>
          <a:prstGeom prst="homePlate">
            <a:avLst>
              <a:gd name="adj" fmla="val 26171"/>
            </a:avLst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144000" bIns="0" anchor="ctr"/>
          <a:lstStyle/>
          <a:p>
            <a:pPr>
              <a:defRPr/>
            </a:pPr>
            <a:r>
              <a:rPr lang="ru-RU" alt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Чернянский</a:t>
            </a:r>
            <a:r>
              <a:rPr lang="ru-RU" alt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en-US" alt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d:\Users\snitko\Desktop\л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2428861" cy="121442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 flipV="1">
            <a:off x="1785938" y="0"/>
            <a:ext cx="7358062" cy="7143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8"/>
            <a:ext cx="2000250" cy="285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«как будет»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2662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4822825"/>
            <a:ext cx="500062" cy="3206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3A27443-A008-4E57-89C3-7CBBD165086C}" type="slidenum">
              <a:rPr lang="ru-RU" altLang="ru-RU" b="1">
                <a:solidFill>
                  <a:srgbClr val="23263C"/>
                </a:solidFill>
              </a:rPr>
              <a:pPr algn="ctr"/>
              <a:t>11</a:t>
            </a:fld>
            <a:endParaRPr lang="ru-RU" altLang="ru-RU" b="1">
              <a:solidFill>
                <a:srgbClr val="23263C"/>
              </a:solidFill>
            </a:endParaRPr>
          </a:p>
        </p:txBody>
      </p:sp>
      <p:grpSp>
        <p:nvGrpSpPr>
          <p:cNvPr id="26630" name="Группа 22"/>
          <p:cNvGrpSpPr>
            <a:grpSpLocks/>
          </p:cNvGrpSpPr>
          <p:nvPr/>
        </p:nvGrpSpPr>
        <p:grpSpPr bwMode="auto">
          <a:xfrm>
            <a:off x="784225" y="904875"/>
            <a:ext cx="7858125" cy="4095750"/>
            <a:chOff x="784225" y="904875"/>
            <a:chExt cx="7857595" cy="4095767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>
              <a:off x="1357274" y="1214439"/>
              <a:ext cx="5857480" cy="3143263"/>
            </a:xfrm>
            <a:prstGeom prst="triangle">
              <a:avLst>
                <a:gd name="adj" fmla="val 5016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1601" y="904875"/>
              <a:ext cx="4643124" cy="282576"/>
            </a:xfrm>
            <a:prstGeom prst="roundRect">
              <a:avLst>
                <a:gd name="adj" fmla="val 455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/>
                <a:t>Департамент образования Белгородской области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785928" y="1357315"/>
              <a:ext cx="3000173" cy="7143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/>
                <a:t>ОГАОУ ДПО «БелИРО»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6</a:t>
              </a:r>
              <a:r>
                <a:rPr lang="ru-RU" sz="1200" dirty="0"/>
                <a:t> методических центров БелИРО,</a:t>
              </a:r>
            </a:p>
            <a:p>
              <a:pPr algn="ctr">
                <a:defRPr/>
              </a:pPr>
              <a:r>
                <a:rPr lang="ru-RU" sz="1200" dirty="0"/>
                <a:t>3 самостоятельных центра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285899" y="2425706"/>
              <a:ext cx="3857365" cy="3063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3">
                      <a:lumMod val="75000"/>
                    </a:schemeClr>
                  </a:solidFill>
                </a:rPr>
                <a:t>РУМО </a:t>
              </a:r>
              <a:r>
                <a:rPr lang="ru-RU" sz="1200" dirty="0"/>
                <a:t>(</a:t>
              </a:r>
              <a:r>
                <a:rPr lang="ru-RU" sz="1200" b="1" dirty="0">
                  <a:solidFill>
                    <a:schemeClr val="accent3">
                      <a:lumMod val="75000"/>
                    </a:schemeClr>
                  </a:solidFill>
                </a:rPr>
                <a:t>18 секций </a:t>
              </a:r>
              <a:r>
                <a:rPr lang="ru-RU" sz="1200" dirty="0"/>
                <a:t>по предметам и направлениям)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308065" y="3084522"/>
              <a:ext cx="5951137" cy="3063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/>
                <a:t>Муниципальные методические объединения по предметам и направлениям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84225" y="3744925"/>
              <a:ext cx="6998816" cy="3063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/>
                <a:t>Образовательные организации, методические объединения ОО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57274" y="4500578"/>
              <a:ext cx="2857307" cy="500064"/>
            </a:xfrm>
            <a:prstGeom prst="roundRect">
              <a:avLst>
                <a:gd name="adj" fmla="val 735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Школа методического мастерства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28879" y="4495815"/>
              <a:ext cx="2785875" cy="500065"/>
            </a:xfrm>
            <a:prstGeom prst="roundRect">
              <a:avLst>
                <a:gd name="adj" fmla="val 735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Наставничество</a:t>
              </a:r>
            </a:p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>
              <a:stCxn id="30" idx="3"/>
              <a:endCxn id="31" idx="1"/>
            </p:cNvCxnSpPr>
            <p:nvPr/>
          </p:nvCxnSpPr>
          <p:spPr>
            <a:xfrm flipV="1">
              <a:off x="4214582" y="4746641"/>
              <a:ext cx="214298" cy="4763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 flipH="1" flipV="1">
              <a:off x="2784335" y="4430728"/>
              <a:ext cx="147638" cy="1588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 flipH="1" flipV="1">
              <a:off x="5498777" y="4430728"/>
              <a:ext cx="147638" cy="1588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1" name="Скругленный прямоугольник 50"/>
            <p:cNvSpPr/>
            <p:nvPr/>
          </p:nvSpPr>
          <p:spPr>
            <a:xfrm>
              <a:off x="8215338" y="928676"/>
              <a:ext cx="426482" cy="4071966"/>
            </a:xfrm>
            <a:prstGeom prst="roundRect">
              <a:avLst>
                <a:gd name="adj" fmla="val 2331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ru-RU" sz="1200" dirty="0"/>
                <a:t>Профессиональные сообщества: ассоциации и клубы</a:t>
              </a:r>
            </a:p>
          </p:txBody>
        </p:sp>
        <p:cxnSp>
          <p:nvCxnSpPr>
            <p:cNvPr id="52" name="Прямая соединительная линия 51"/>
            <p:cNvCxnSpPr>
              <a:stCxn id="26" idx="3"/>
            </p:cNvCxnSpPr>
            <p:nvPr/>
          </p:nvCxnSpPr>
          <p:spPr>
            <a:xfrm flipV="1">
              <a:off x="5786101" y="1714503"/>
              <a:ext cx="2428711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143264" y="2595570"/>
              <a:ext cx="2069960" cy="158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7262376" y="3249623"/>
              <a:ext cx="954023" cy="158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779866" y="3894150"/>
              <a:ext cx="450820" cy="158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071688" y="142875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1400" b="1" cap="all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Содержательная модель регионального методического сопровождения (проект)</a:t>
            </a:r>
          </a:p>
        </p:txBody>
      </p:sp>
      <p:pic>
        <p:nvPicPr>
          <p:cNvPr id="33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779829"/>
            <a:ext cx="571504" cy="3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429138"/>
            <a:ext cx="571504" cy="3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8"/>
            <a:ext cx="571504" cy="3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Users\snitko\Desktop\школа_DoV (24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42990"/>
            <a:ext cx="6143604" cy="4000510"/>
          </a:xfrm>
          <a:prstGeom prst="round1Rect">
            <a:avLst/>
          </a:prstGeom>
          <a:noFill/>
        </p:spPr>
      </p:pic>
      <p:pic>
        <p:nvPicPr>
          <p:cNvPr id="37" name="Picture 2" descr="d:\Users\snitko\Desktop\школа_DoV (24)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1142990"/>
            <a:ext cx="6286512" cy="4000510"/>
          </a:xfrm>
          <a:prstGeom prst="round1Rect">
            <a:avLst/>
          </a:prstGeom>
          <a:noFill/>
        </p:spPr>
      </p:pic>
      <p:sp>
        <p:nvSpPr>
          <p:cNvPr id="26" name="AutoShape 3"/>
          <p:cNvSpPr>
            <a:spLocks noChangeArrowheads="1"/>
          </p:cNvSpPr>
          <p:nvPr/>
        </p:nvSpPr>
        <p:spPr bwMode="gray">
          <a:xfrm rot="5400000">
            <a:off x="3107522" y="2035964"/>
            <a:ext cx="2643204" cy="257176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на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130</a:t>
            </a:r>
            <a:r>
              <a:rPr lang="ru-RU" sz="1300" b="1" dirty="0">
                <a:solidFill>
                  <a:srgbClr val="002060"/>
                </a:solidFill>
              </a:rPr>
              <a:t> педагогических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 работников школ, школ-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интернатов, детских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домов всех типов и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наименований,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 расположенных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в сельской местности</a:t>
            </a:r>
          </a:p>
        </p:txBody>
      </p:sp>
      <p:pic>
        <p:nvPicPr>
          <p:cNvPr id="9" name="Picture 5" descr="d:\Users\snitko\Desktop\аиряв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4" y="4495588"/>
            <a:ext cx="1857356" cy="647911"/>
          </a:xfrm>
          <a:prstGeom prst="rect">
            <a:avLst/>
          </a:prstGeom>
          <a:noFill/>
        </p:spPr>
      </p:pic>
      <p:sp>
        <p:nvSpPr>
          <p:cNvPr id="20" name="AutoShape 3"/>
          <p:cNvSpPr>
            <a:spLocks noChangeArrowheads="1"/>
          </p:cNvSpPr>
          <p:nvPr/>
        </p:nvSpPr>
        <p:spPr bwMode="gray">
          <a:xfrm rot="5400000">
            <a:off x="178563" y="2035964"/>
            <a:ext cx="2643204" cy="242889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на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260 </a:t>
            </a:r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300" b="1" dirty="0">
                <a:solidFill>
                  <a:srgbClr val="002060"/>
                </a:solidFill>
              </a:rPr>
              <a:t>едагогических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работников школ, школ-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интернатов, детских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домов всех типов и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наименований,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расположенных в городах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и рабочих поселках</a:t>
            </a:r>
          </a:p>
        </p:txBody>
      </p:sp>
      <p:pic>
        <p:nvPicPr>
          <p:cNvPr id="8" name="Picture 6" descr="d:\Users\snitko\Desktop\лп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033177" cy="11429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5" y="142875"/>
            <a:ext cx="2071688" cy="357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</a:rPr>
              <a:t>«как будет»</a:t>
            </a:r>
            <a:endParaRPr lang="ru-RU" sz="2500" dirty="0">
              <a:solidFill>
                <a:srgbClr val="002060"/>
              </a:solidFill>
            </a:endParaRPr>
          </a:p>
        </p:txBody>
      </p:sp>
      <p:grpSp>
        <p:nvGrpSpPr>
          <p:cNvPr id="27657" name="Group 23"/>
          <p:cNvGrpSpPr>
            <a:grpSpLocks/>
          </p:cNvGrpSpPr>
          <p:nvPr/>
        </p:nvGrpSpPr>
        <p:grpSpPr bwMode="auto">
          <a:xfrm>
            <a:off x="214313" y="1785938"/>
            <a:ext cx="2571750" cy="500062"/>
            <a:chOff x="555" y="1126"/>
            <a:chExt cx="1502" cy="339"/>
          </a:xfrm>
        </p:grpSpPr>
        <p:sp>
          <p:nvSpPr>
            <p:cNvPr id="15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70" cy="2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должность </a:t>
              </a:r>
            </a:p>
          </p:txBody>
        </p:sp>
      </p:grpSp>
      <p:grpSp>
        <p:nvGrpSpPr>
          <p:cNvPr id="27658" name="Group 23"/>
          <p:cNvGrpSpPr>
            <a:grpSpLocks/>
          </p:cNvGrpSpPr>
          <p:nvPr/>
        </p:nvGrpSpPr>
        <p:grpSpPr bwMode="auto">
          <a:xfrm>
            <a:off x="3071813" y="1785938"/>
            <a:ext cx="2714625" cy="500062"/>
            <a:chOff x="555" y="1126"/>
            <a:chExt cx="1502" cy="339"/>
          </a:xfrm>
        </p:grpSpPr>
        <p:sp>
          <p:nvSpPr>
            <p:cNvPr id="24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2" cy="2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должность </a:t>
              </a:r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gray">
          <a:xfrm rot="5400000">
            <a:off x="6143636" y="1857370"/>
            <a:ext cx="2714644" cy="285752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методиста по дошкольному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воспитанию </a:t>
            </a:r>
            <a:r>
              <a:rPr lang="ru-RU" sz="1300" b="1" dirty="0">
                <a:solidFill>
                  <a:srgbClr val="002060"/>
                </a:solidFill>
              </a:rPr>
              <a:t>устанавливается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 из расчета1 единица на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30</a:t>
            </a:r>
            <a:r>
              <a:rPr lang="ru-RU" sz="1300" b="1" dirty="0">
                <a:solidFill>
                  <a:srgbClr val="002060"/>
                </a:solidFill>
              </a:rPr>
              <a:t> дошкольных учреждений,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 имеющихся в районе, но </a:t>
            </a: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</a:rPr>
              <a:t>не менее 1 единицы на кабинет</a:t>
            </a:r>
          </a:p>
        </p:txBody>
      </p:sp>
      <p:grpSp>
        <p:nvGrpSpPr>
          <p:cNvPr id="27660" name="Group 23"/>
          <p:cNvGrpSpPr>
            <a:grpSpLocks/>
          </p:cNvGrpSpPr>
          <p:nvPr/>
        </p:nvGrpSpPr>
        <p:grpSpPr bwMode="auto">
          <a:xfrm>
            <a:off x="6000750" y="1785938"/>
            <a:ext cx="3000375" cy="500062"/>
            <a:chOff x="555" y="1126"/>
            <a:chExt cx="1502" cy="339"/>
          </a:xfrm>
        </p:grpSpPr>
        <p:sp>
          <p:nvSpPr>
            <p:cNvPr id="32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2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должность </a:t>
              </a:r>
            </a:p>
          </p:txBody>
        </p:sp>
      </p:grpSp>
      <p:grpSp>
        <p:nvGrpSpPr>
          <p:cNvPr id="27661" name="Group 23"/>
          <p:cNvGrpSpPr>
            <a:grpSpLocks/>
          </p:cNvGrpSpPr>
          <p:nvPr/>
        </p:nvGrpSpPr>
        <p:grpSpPr bwMode="auto">
          <a:xfrm>
            <a:off x="785813" y="785813"/>
            <a:ext cx="8358187" cy="571500"/>
            <a:chOff x="555" y="1126"/>
            <a:chExt cx="1502" cy="339"/>
          </a:xfrm>
        </p:grpSpPr>
        <p:sp>
          <p:nvSpPr>
            <p:cNvPr id="35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accent3">
                      <a:lumMod val="75000"/>
                    </a:schemeClr>
                  </a:solidFill>
                </a:rPr>
                <a:t>ТИПОВЫЕ ШТАТЫ </a:t>
              </a:r>
              <a:r>
                <a:rPr lang="ru-RU" sz="1400" b="1" dirty="0">
                  <a:solidFill>
                    <a:srgbClr val="002060"/>
                  </a:solidFill>
                </a:rPr>
                <a:t>районных и городских методических кабинетов,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утвержденные приказом Приказом </a:t>
              </a:r>
              <a:r>
                <a:rPr lang="ru-RU" sz="1400" b="1" dirty="0" err="1">
                  <a:solidFill>
                    <a:srgbClr val="002060"/>
                  </a:solidFill>
                </a:rPr>
                <a:t>Минпроса</a:t>
              </a:r>
              <a:r>
                <a:rPr lang="ru-RU" sz="1400" b="1" dirty="0">
                  <a:solidFill>
                    <a:srgbClr val="002060"/>
                  </a:solidFill>
                </a:rPr>
                <a:t> СССР от 5 декабря 1985 г. N 209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0706100" h="1447800">
                <a:moveTo>
                  <a:pt x="0" y="1447800"/>
                </a:moveTo>
                <a:lnTo>
                  <a:pt x="10706100" y="1447800"/>
                </a:lnTo>
                <a:lnTo>
                  <a:pt x="107061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48000">
                <a:schemeClr val="bg1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00313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«как будет» </a:t>
            </a:r>
            <a:endParaRPr lang="ru-RU" sz="2000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4821238"/>
            <a:ext cx="500062" cy="2159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9F279A2-C0FC-4F52-9B5A-6D74C56A9A73}" type="slidenum">
              <a:rPr lang="ru-RU" altLang="ru-RU" b="1">
                <a:solidFill>
                  <a:srgbClr val="23263C"/>
                </a:solidFill>
              </a:rPr>
              <a:pPr algn="ctr"/>
              <a:t>13</a:t>
            </a:fld>
            <a:endParaRPr lang="ru-RU" altLang="ru-RU" b="1">
              <a:solidFill>
                <a:srgbClr val="23263C"/>
              </a:solidFill>
            </a:endParaRPr>
          </a:p>
        </p:txBody>
      </p:sp>
      <p:pic>
        <p:nvPicPr>
          <p:cNvPr id="21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00892" y="3571882"/>
            <a:ext cx="2285984" cy="1142990"/>
          </a:xfrm>
          <a:prstGeom prst="rect">
            <a:avLst/>
          </a:prstGeom>
          <a:noFill/>
        </p:spPr>
      </p:pic>
      <p:pic>
        <p:nvPicPr>
          <p:cNvPr id="43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3643320"/>
            <a:ext cx="2285984" cy="1142990"/>
          </a:xfrm>
          <a:prstGeom prst="rect">
            <a:avLst/>
          </a:prstGeom>
          <a:noFill/>
        </p:spPr>
      </p:pic>
      <p:pic>
        <p:nvPicPr>
          <p:cNvPr id="44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9058" y="3643320"/>
            <a:ext cx="2285984" cy="1142990"/>
          </a:xfrm>
          <a:prstGeom prst="rect">
            <a:avLst/>
          </a:prstGeom>
          <a:noFill/>
        </p:spPr>
      </p:pic>
      <p:pic>
        <p:nvPicPr>
          <p:cNvPr id="45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3571882"/>
            <a:ext cx="2285984" cy="1142990"/>
          </a:xfrm>
          <a:prstGeom prst="rect">
            <a:avLst/>
          </a:prstGeom>
          <a:noFill/>
        </p:spPr>
      </p:pic>
      <p:pic>
        <p:nvPicPr>
          <p:cNvPr id="46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71670" y="3571882"/>
            <a:ext cx="2285984" cy="1142990"/>
          </a:xfrm>
          <a:prstGeom prst="rect">
            <a:avLst/>
          </a:prstGeom>
          <a:noFill/>
        </p:spPr>
      </p:pic>
      <p:pic>
        <p:nvPicPr>
          <p:cNvPr id="47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3643320"/>
            <a:ext cx="2285984" cy="1142990"/>
          </a:xfrm>
          <a:prstGeom prst="rect">
            <a:avLst/>
          </a:prstGeom>
          <a:noFill/>
        </p:spPr>
      </p:pic>
      <p:pic>
        <p:nvPicPr>
          <p:cNvPr id="48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571882"/>
            <a:ext cx="2071638" cy="1142990"/>
          </a:xfrm>
          <a:prstGeom prst="rect">
            <a:avLst/>
          </a:prstGeom>
          <a:noFill/>
        </p:spPr>
      </p:pic>
      <p:pic>
        <p:nvPicPr>
          <p:cNvPr id="49" name="Picture 3" descr="C:\Documents and Settings\BEL-RO2\Рабочий стол\обучение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3571882"/>
            <a:ext cx="2000264" cy="1142990"/>
          </a:xfrm>
          <a:prstGeom prst="rect">
            <a:avLst/>
          </a:prstGeom>
          <a:noFill/>
        </p:spPr>
      </p:pic>
      <p:sp>
        <p:nvSpPr>
          <p:cNvPr id="54" name="AutoShape 3"/>
          <p:cNvSpPr>
            <a:spLocks noChangeArrowheads="1"/>
          </p:cNvSpPr>
          <p:nvPr/>
        </p:nvSpPr>
        <p:spPr bwMode="gray">
          <a:xfrm rot="5400000">
            <a:off x="3428992" y="-1428778"/>
            <a:ext cx="2500330" cy="778674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методисты по предметным областям (8); 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 по учреждениям дошкольного образования;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 по инновационной деятельности;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 по школьным библиотекам (ИБЦ);</a:t>
            </a:r>
            <a:endParaRPr lang="ru-RU" alt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 по воспитательной работе;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методист, специализирующийся на коррекционно-педагогической деятельности;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методист по учреждениям дополнительного образования;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руководитель методической службы.</a:t>
            </a:r>
          </a:p>
        </p:txBody>
      </p:sp>
      <p:grpSp>
        <p:nvGrpSpPr>
          <p:cNvPr id="28686" name="Group 23"/>
          <p:cNvGrpSpPr>
            <a:grpSpLocks/>
          </p:cNvGrpSpPr>
          <p:nvPr/>
        </p:nvGrpSpPr>
        <p:grpSpPr bwMode="auto">
          <a:xfrm>
            <a:off x="642938" y="857250"/>
            <a:ext cx="8072437" cy="500063"/>
            <a:chOff x="555" y="1126"/>
            <a:chExt cx="1502" cy="339"/>
          </a:xfrm>
        </p:grpSpPr>
        <p:sp>
          <p:nvSpPr>
            <p:cNvPr id="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2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на примере </a:t>
              </a:r>
              <a:r>
                <a:rPr lang="ru-RU" sz="1600" b="1" dirty="0" err="1">
                  <a:solidFill>
                    <a:srgbClr val="002060"/>
                  </a:solidFill>
                </a:rPr>
                <a:t>Яковлевского</a:t>
              </a:r>
              <a:r>
                <a:rPr lang="ru-RU" sz="1600" b="1" dirty="0">
                  <a:solidFill>
                    <a:srgbClr val="002060"/>
                  </a:solidFill>
                </a:rPr>
                <a:t> центра сопровождения развития образования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2928938" y="357188"/>
            <a:ext cx="2857500" cy="4286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5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кадровый состав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7148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Модель организации методической службы строится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по предметному принципу и направлениям деятельности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357438" y="1571625"/>
            <a:ext cx="6786562" cy="7143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57438" y="2071688"/>
            <a:ext cx="6786562" cy="714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357438" y="2571750"/>
            <a:ext cx="6786562" cy="7143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357438" y="4286250"/>
            <a:ext cx="6786562" cy="7143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357438" y="3714750"/>
            <a:ext cx="6786562" cy="7143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1785938" y="0"/>
            <a:ext cx="7358062" cy="10001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" name="Picture 6" descr="d:\Users\snitko\Desktop\л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1785918" cy="1357304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785938" y="4857750"/>
            <a:ext cx="7358062" cy="2857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428875"/>
            <a:ext cx="18272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707" name="Прямоугольник 10"/>
          <p:cNvSpPr>
            <a:spLocks noChangeArrowheads="1"/>
          </p:cNvSpPr>
          <p:nvPr/>
        </p:nvSpPr>
        <p:spPr bwMode="auto">
          <a:xfrm>
            <a:off x="2214563" y="1143000"/>
            <a:ext cx="692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-  методическое сопровождение развития региональной системы образования, в т.ч. метод. сопровождение реализации федеральных и региональных проектов;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785938"/>
            <a:ext cx="6858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         ДОУ,           ОО,           ДОД;</a:t>
            </a:r>
          </a:p>
        </p:txBody>
      </p:sp>
      <p:sp>
        <p:nvSpPr>
          <p:cNvPr id="29709" name="Прямоугольник 12"/>
          <p:cNvSpPr>
            <a:spLocks noChangeArrowheads="1"/>
          </p:cNvSpPr>
          <p:nvPr/>
        </p:nvSpPr>
        <p:spPr bwMode="auto">
          <a:xfrm>
            <a:off x="2286000" y="21431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- оказание методической поддержки учреждениям образования по освоению и реализации федеральных государственных образовательных стандартов;</a:t>
            </a:r>
          </a:p>
        </p:txBody>
      </p:sp>
      <p:sp>
        <p:nvSpPr>
          <p:cNvPr id="29710" name="Прямоугольник 13"/>
          <p:cNvSpPr>
            <a:spLocks noChangeArrowheads="1"/>
          </p:cNvSpPr>
          <p:nvPr/>
        </p:nvSpPr>
        <p:spPr bwMode="auto">
          <a:xfrm>
            <a:off x="2286000" y="27146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содействие в развитии творческого потенциала педагогических работников образовательных учреждений;</a:t>
            </a:r>
          </a:p>
        </p:txBody>
      </p:sp>
      <p:sp>
        <p:nvSpPr>
          <p:cNvPr id="29711" name="Прямоугольник 14"/>
          <p:cNvSpPr>
            <a:spLocks noChangeArrowheads="1"/>
          </p:cNvSpPr>
          <p:nvPr/>
        </p:nvSpPr>
        <p:spPr bwMode="auto">
          <a:xfrm>
            <a:off x="2286000" y="3286125"/>
            <a:ext cx="671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- оказание помощи в удовлетворении профессиональных, информационных, образовательных, учебно-методических запросов педагогов;</a:t>
            </a:r>
          </a:p>
        </p:txBody>
      </p:sp>
      <p:sp>
        <p:nvSpPr>
          <p:cNvPr id="29712" name="Прямоугольник 15"/>
          <p:cNvSpPr>
            <a:spLocks noChangeArrowheads="1"/>
          </p:cNvSpPr>
          <p:nvPr/>
        </p:nvSpPr>
        <p:spPr bwMode="auto">
          <a:xfrm>
            <a:off x="2286000" y="38576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- оказание методической помощи в непрерывном профессиональном развитии педагогов, в том числе повышении квалификации;</a:t>
            </a:r>
          </a:p>
        </p:txBody>
      </p:sp>
      <p:sp>
        <p:nvSpPr>
          <p:cNvPr id="29713" name="Прямоугольник 16"/>
          <p:cNvSpPr>
            <a:spLocks noChangeArrowheads="1"/>
          </p:cNvSpPr>
          <p:nvPr/>
        </p:nvSpPr>
        <p:spPr bwMode="auto">
          <a:xfrm>
            <a:off x="2357438" y="4429125"/>
            <a:ext cx="692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solidFill>
                  <a:srgbClr val="002060"/>
                </a:solidFill>
              </a:rPr>
              <a:t>- осуществление выявления, изучения, экспертиза, обобщение и трансляция позитивного педагогического опыта.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0"/>
            <a:ext cx="6858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ЭФФЕКТИВНОСТИ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МЕТОДИСТОВ МЕТОДИЧЕСКИХ ЦЕНТРОВ </a:t>
            </a: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РАЗВИТИЯ ОБРАЗОВАНИЯ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215106" y="3001169"/>
            <a:ext cx="40020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85938" y="1000125"/>
            <a:ext cx="7215187" cy="158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2875" y="2786063"/>
            <a:ext cx="1428750" cy="1587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214438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785938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286000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786063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357563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929063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4500563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785938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785938"/>
            <a:ext cx="3730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 стрелкой 35"/>
          <p:cNvCxnSpPr/>
          <p:nvPr/>
        </p:nvCxnSpPr>
        <p:spPr>
          <a:xfrm>
            <a:off x="5214938" y="2143125"/>
            <a:ext cx="2214562" cy="1588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d:\Users\snitko\Desktop\л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35712" y="3679046"/>
            <a:ext cx="1428742" cy="1500166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357438" y="3143250"/>
            <a:ext cx="6786562" cy="7143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Основные блоки работ проекта</a:t>
            </a:r>
            <a:endParaRPr lang="ru-RU" sz="25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</p:nvPr>
        </p:nvGraphicFramePr>
        <p:xfrm>
          <a:off x="173038" y="412750"/>
          <a:ext cx="8858250" cy="4587875"/>
        </p:xfrm>
        <a:graphic>
          <a:graphicData uri="http://schemas.openxmlformats.org/drawingml/2006/table">
            <a:tbl>
              <a:tblPr/>
              <a:tblGrid>
                <a:gridCol w="419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3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78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7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6789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1896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Дл-ть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дней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Окон-чание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4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2" marR="35992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Организационно-подготовительные работы</a:t>
                      </a: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01.11.19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30.09.20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4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1.1.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утверждение программы мониторинга профессиональных затруднений педагогических и руководящих кадров общеобразовательных организаций области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13.01.20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28.02.20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утверждение  Положения о методических центрах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11.05.20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29.05.20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утверждение штатного расписания методических центров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01.09.20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30.09.20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9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утверждение должностной инструкции методиста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01.11.19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29.11.19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утверждение должностной инструкции руководителя методического центра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02.12.19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30.12.19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686800" cy="500063"/>
          </a:xfrm>
        </p:spPr>
        <p:txBody>
          <a:bodyPr/>
          <a:lstStyle/>
          <a:p>
            <a:pPr>
              <a:defRPr/>
            </a:pP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Основные блоки работ проекта</a:t>
            </a:r>
            <a:endParaRPr lang="ru-RU" sz="25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</p:nvPr>
        </p:nvGraphicFramePr>
        <p:xfrm>
          <a:off x="128588" y="468313"/>
          <a:ext cx="8858250" cy="4492625"/>
        </p:xfrm>
        <a:graphic>
          <a:graphicData uri="http://schemas.openxmlformats.org/drawingml/2006/table">
            <a:tbl>
              <a:tblPr/>
              <a:tblGrid>
                <a:gridCol w="357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12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4347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934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2209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Дл-ть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дней</a:t>
                      </a: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Окон-чание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</a:t>
                      </a: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Организационный блок</a:t>
                      </a: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02.03.20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8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мониторинга профессиональных затруднений педагогических и руководящих кадров общеобразовательных организаций области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02.03.20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30.04.20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6 методических центров сопровождения развития образования в структуре ОГАОУ ДПО «БелИРО»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01.03.20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6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Приём в штат ОГАОУ ДПО БелИРО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не менее 100 методистов для обеспечения деятельности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методических центров сопровождения развития образования на территории Белгородской области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01.03.20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0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L="91421" marR="91421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рабочих мест для работников вновь созданных методических центров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15.12.19</a:t>
                      </a: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02.02.20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2" marR="91422" marT="34277" marB="342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34285" marB="342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686800" cy="357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Основные блоки работ проекта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</p:nvPr>
        </p:nvGraphicFramePr>
        <p:xfrm>
          <a:off x="112713" y="346075"/>
          <a:ext cx="8929687" cy="4662488"/>
        </p:xfrm>
        <a:graphic>
          <a:graphicData uri="http://schemas.openxmlformats.org/drawingml/2006/table">
            <a:tbl>
              <a:tblPr/>
              <a:tblGrid>
                <a:gridCol w="428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57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2073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Дл-ть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2" marR="9142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4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8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2.5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Организация и проведение 8-х обучающих семинаров для руководителей, методистов методических центров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406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01.06.20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2.6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Разработка  критериев эффективности деятельности методических центров 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406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01.06.20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8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Разработка  и утверждение регламента взаимодействия методических   центров со структурными подразделениями ОГАОУ ДПО «БелИРО»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406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01.06.20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73" marB="350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Информационно-аналитический блок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406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01.06.20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1" marR="91421" marT="35073" marB="350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Проведение мониторинга профессиональных затруднений педагогических и руководящих кадров общеобразовательных организаций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11.05.21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30.06.21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3.2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Проведение оценки эффективности деятельности методических центров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сопровождения развития образования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217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02.11.20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31.08.21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3.3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Создание раздела « Региональная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м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етодическая служба» на сайте ОГАОУ ДПО «БелИРО»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01.06.20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30.06.20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1443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latin typeface="+mn-lt"/>
                          <a:cs typeface="Arial" pitchFamily="34" charset="0"/>
                        </a:rPr>
                        <a:t>3.4</a:t>
                      </a:r>
                      <a:endParaRPr lang="ru-RU" sz="7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Разработка и распространение методических рекомендаций по организации работы методических центров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02.11.21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3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557</a:t>
                      </a:r>
                    </a:p>
                  </a:txBody>
                  <a:tcPr marL="9525" marR="9525" marT="97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01.11.19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20.12.21</a:t>
                      </a:r>
                    </a:p>
                  </a:txBody>
                  <a:tcPr marL="91421" marR="91421" marT="35082" marB="350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35082" marB="350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800975" cy="285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dirty="0">
                <a:solidFill>
                  <a:srgbClr val="002060"/>
                </a:solidFill>
              </a:rPr>
              <a:t>Бюджет </a:t>
            </a:r>
            <a:r>
              <a:rPr lang="ru-RU" sz="2500" dirty="0" smtClean="0">
                <a:solidFill>
                  <a:srgbClr val="002060"/>
                </a:solidFill>
              </a:rPr>
              <a:t>проекта</a:t>
            </a:r>
            <a:endParaRPr lang="ru-RU" sz="25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6838" y="415925"/>
          <a:ext cx="8929687" cy="4391025"/>
        </p:xfrm>
        <a:graphic>
          <a:graphicData uri="http://schemas.openxmlformats.org/drawingml/2006/table">
            <a:tbl>
              <a:tblPr/>
              <a:tblGrid>
                <a:gridCol w="40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1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1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3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58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5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76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Фед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Обл.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местный</a:t>
                      </a:r>
                    </a:p>
                  </a:txBody>
                  <a:tcPr marL="36001" marR="36001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средства хоз. субъекта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заем-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средства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Организационно-подготовительные работы</a:t>
                      </a: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1.1.</a:t>
                      </a:r>
                    </a:p>
                  </a:txBody>
                  <a:tcPr marL="91406" marR="91406" marT="34257" marB="342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утверждение программы мониторинга профессиональных затруднений педагогических и руководящих кадров общеобразовательных организаций области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406" marR="91406" marT="34257" marB="342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ru-RU" sz="1100" b="1" i="1" dirty="0" smtClean="0">
                          <a:solidFill>
                            <a:srgbClr val="C00000"/>
                          </a:solidFill>
                        </a:rPr>
                        <a:t>уточняется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22" marR="91422" marT="34278" marB="342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Организационный блок</a:t>
                      </a:r>
                    </a:p>
                  </a:txBody>
                  <a:tcPr marL="91422" marR="91422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5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2.3</a:t>
                      </a:r>
                    </a:p>
                  </a:txBody>
                  <a:tcPr marL="91442" marR="91442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Приём в штат ОГАОУ ДПО БелИРО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не менее 100 методистов для обеспечения деятельности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методических центров сопровождения развития образования на территории Белгородской области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2" marR="91442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ru-RU" sz="1100" b="1" i="1" dirty="0" smtClean="0">
                          <a:solidFill>
                            <a:srgbClr val="C00000"/>
                          </a:solidFill>
                        </a:rPr>
                        <a:t>уточняется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2.4</a:t>
                      </a:r>
                    </a:p>
                  </a:txBody>
                  <a:tcPr marL="91442" marR="91442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Организация рабочих мест для работников вновь созданных методических центров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2" marR="91442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ru-RU" sz="1100" b="1" i="1" dirty="0" smtClean="0">
                          <a:solidFill>
                            <a:srgbClr val="C00000"/>
                          </a:solidFill>
                        </a:rPr>
                        <a:t>уточняется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</a:p>
                  </a:txBody>
                  <a:tcPr marL="91421" marR="91421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Информационно-аналитический блок</a:t>
                      </a:r>
                    </a:p>
                  </a:txBody>
                  <a:tcPr marL="91421" marR="91421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7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Всего:</a:t>
                      </a:r>
                    </a:p>
                  </a:txBody>
                  <a:tcPr marL="91442" marR="91442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ru-RU" sz="1100" b="1" i="1" dirty="0" smtClean="0">
                          <a:solidFill>
                            <a:srgbClr val="C00000"/>
                          </a:solidFill>
                        </a:rPr>
                        <a:t>уточняется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74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740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35520" marB="355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642938"/>
          <a:ext cx="8715375" cy="4143375"/>
        </p:xfrm>
        <a:graphic>
          <a:graphicData uri="http://schemas.openxmlformats.org/drawingml/2006/table">
            <a:tbl>
              <a:tblPr/>
              <a:tblGrid>
                <a:gridCol w="119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9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10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31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Бюджетное финансирование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4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участия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Размер участия бюджета, тыс. 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1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Федеральный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Областной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Местный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Прямое бюджетное финансирование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Государственная программа Белгородской области «Развитие образования Белгородской области на 2014-2020 годы»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-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Дороги*</a:t>
                      </a:r>
                      <a:endParaRPr kumimoji="0" lang="ru-RU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Указать плановую протяженность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Субсидии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Указать соответствующую программу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1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1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Участие в программах государственной поддержки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1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Потребность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Финансовые вложения, тыс.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1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Электроэнергия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Указать требуемую мощность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1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Газоснабжение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Указать требуемый объем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1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Водоснабжение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Указать требуемый объем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0" marB="41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1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Гарантии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8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Залоги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98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Прочие формы участия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</a:t>
                      </a:r>
                      <a:endParaRPr kumimoji="0" lang="ru-RU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-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561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Земельный участок: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2700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413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4888" name="Заголовок 1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786812" cy="500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000" b="1" cap="none" smtClean="0">
                <a:solidFill>
                  <a:srgbClr val="002060"/>
                </a:solidFill>
                <a:latin typeface="Arial" charset="0"/>
                <a:ea typeface="Franklin Gothic Book" pitchFamily="34" charset="0"/>
                <a:cs typeface="Franklin Gothic Book" pitchFamily="34" charset="0"/>
              </a:rPr>
              <a:t>УЧАСТИЕ ОРГАНОВ ВЛАСТИ ОБЛАСТИ В РЕАЛИЗАЦИИ ПРОЕКТА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d:\Users\snitko\Desktop\л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2428861" cy="121442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3500438"/>
            <a:ext cx="4929188" cy="1643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1643062" cy="357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«как есть»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1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6B49CA-7E6A-44E7-810B-FCD231D86B46}" type="slidenum">
              <a:rPr lang="ru-RU" altLang="ru-RU" b="1">
                <a:solidFill>
                  <a:srgbClr val="23263C"/>
                </a:solidFill>
              </a:rPr>
              <a:pPr/>
              <a:t>2</a:t>
            </a:fld>
            <a:endParaRPr lang="ru-RU" altLang="ru-RU" b="1">
              <a:solidFill>
                <a:srgbClr val="23263C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75" y="571500"/>
            <a:ext cx="7786688" cy="158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5" name="Содержимое 7"/>
          <p:cNvGrpSpPr>
            <a:grpSpLocks noGrp="1"/>
          </p:cNvGrpSpPr>
          <p:nvPr/>
        </p:nvGrpSpPr>
        <p:grpSpPr bwMode="auto">
          <a:xfrm>
            <a:off x="285750" y="642938"/>
            <a:ext cx="8686800" cy="4271962"/>
            <a:chOff x="71438" y="600075"/>
            <a:chExt cx="8942387" cy="5667631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6930210" y="2984229"/>
              <a:ext cx="2083615" cy="3005466"/>
            </a:xfrm>
            <a:prstGeom prst="snip2SameRect">
              <a:avLst>
                <a:gd name="adj1" fmla="val 21366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Алексеевский  городской округ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Валуйский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городской округ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Волоконовский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Красненский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Прохоровский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Ровеньский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4714224" y="2971592"/>
              <a:ext cx="2144081" cy="3296114"/>
            </a:xfrm>
            <a:prstGeom prst="snip2SameRect">
              <a:avLst>
                <a:gd name="adj1" fmla="val 20546"/>
                <a:gd name="adj2" fmla="val 0"/>
              </a:avLst>
            </a:prstGeom>
            <a:solidFill>
              <a:srgbClr val="CCFF99"/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Белгородский район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Борисовский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Грайворонский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городской округ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Корочанский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Красногвардейский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Краснояружский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Ракитянский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Яковлевский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 городской округ</a:t>
              </a:r>
              <a:endParaRPr lang="ru-RU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892623" y="1385666"/>
              <a:ext cx="2085250" cy="17628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6 центров оценки качества образования – </a:t>
              </a:r>
            </a:p>
            <a:p>
              <a:pPr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ctr">
                <a:defRPr/>
              </a:pPr>
              <a:r>
                <a:rPr lang="ru-RU" sz="12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методистов</a:t>
              </a:r>
            </a:p>
            <a:p>
              <a:pPr marL="342900" indent="-342900"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678271" y="1385666"/>
              <a:ext cx="2142446" cy="1762843"/>
            </a:xfrm>
            <a:prstGeom prst="roundRect">
              <a:avLst/>
            </a:prstGeom>
            <a:solidFill>
              <a:srgbClr val="CCFF99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8 отделов в органах управления образованием – </a:t>
              </a:r>
            </a:p>
            <a:p>
              <a:pPr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ctr">
                <a:defRPr/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 методист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71438" y="2918938"/>
              <a:ext cx="2142447" cy="2759048"/>
            </a:xfrm>
            <a:prstGeom prst="snip2SameRect">
              <a:avLst>
                <a:gd name="adj1" fmla="val 23198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г. Белгород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5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Губкинский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городской округ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5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Чернянский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5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Шебекинский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 городской округ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5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Ивнянский</a:t>
              </a:r>
              <a:r>
                <a:rPr lang="ru-RU" sz="950" dirty="0">
                  <a:latin typeface="Arial" panose="020B0604020202020204" pitchFamily="34" charset="0"/>
                  <a:cs typeface="Times New Roman" panose="02020603050405020304" pitchFamily="18" charset="0"/>
                </a:rPr>
                <a:t> район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71438" y="1385666"/>
              <a:ext cx="2142447" cy="17628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5 научно-методических центров – </a:t>
              </a:r>
            </a:p>
            <a:p>
              <a:pPr algn="ctr"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ctr">
                <a:defRPr/>
              </a:pPr>
              <a:r>
                <a:rPr lang="ru-RU" sz="12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методистов</a:t>
              </a:r>
            </a:p>
            <a:p>
              <a:pPr marL="342900" indent="-342900" algn="ctr">
                <a:buFontTx/>
                <a:buAutoNum type="arabicPlain" startAt="47"/>
                <a:defRPr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57696" y="1385666"/>
              <a:ext cx="2214352" cy="1853406"/>
            </a:xfrm>
            <a:prstGeom prst="roundRect">
              <a:avLst/>
            </a:prstGeom>
            <a:solidFill>
              <a:srgbClr val="CCFFCC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Районный методический кабинет УО администрации Вейделевского района–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методистов</a:t>
              </a:r>
            </a:p>
          </p:txBody>
        </p:sp>
        <p:pic>
          <p:nvPicPr>
            <p:cNvPr id="17424" name="Рисунок 19" descr="house_clipar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4513" y="928688"/>
              <a:ext cx="84455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2351159" y="3917250"/>
              <a:ext cx="2286257" cy="20324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МБУ ДПО «Старооскольский институт развития образования» -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методистов</a:t>
              </a:r>
            </a:p>
          </p:txBody>
        </p:sp>
        <p:pic>
          <p:nvPicPr>
            <p:cNvPr id="17426" name="Рисунок 20" descr="zoning_PlumePloume_Pixabay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3033" y="3443567"/>
              <a:ext cx="1071563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Рисунок 22" descr="pngtree-house-flat-pattern-png-clipart_888255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6988" y="600075"/>
              <a:ext cx="12858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Рисунок 23" descr="ffa273b31815723af7918a183c46b116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35863" y="885825"/>
              <a:ext cx="785812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Рисунок 19" descr="f790da50d757cad669aaa82f8840764e--clipart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3" y="823913"/>
              <a:ext cx="785812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2071688" y="28575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>
                <a:solidFill>
                  <a:srgbClr val="002060"/>
                </a:solidFill>
              </a:rPr>
              <a:t>Портрет педагогического и методического сообщества Белгородской области</a:t>
            </a:r>
            <a:endParaRPr lang="ru-RU" altLang="ru-RU" sz="1600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DA5A88-059C-409E-98CB-82700DE11068}" type="slidenum">
              <a:rPr lang="ru-RU" altLang="ru-RU"/>
              <a:pPr/>
              <a:t>20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369888"/>
          <a:ext cx="8858250" cy="4494212"/>
        </p:xfrm>
        <a:graphic>
          <a:graphicData uri="http://schemas.openxmlformats.org/drawingml/2006/table">
            <a:tbl>
              <a:tblPr/>
              <a:tblGrid>
                <a:gridCol w="465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3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1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9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Социальная эффективность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1.1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Тыс. чел. 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22,0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1.2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Новые рабочие места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Ед.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100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1.3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Средняя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Тыс.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1.4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Месячный ФОТ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1.5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Годовой ФОТ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Бюджетная эффективность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2.1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Участие бюджетных источников в проекте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2.2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Налоги в консолидированный бюджет области 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2.3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Налог с 1 работника в консолидированный бюджет области 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2.4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Срок окупаемости бюджетных инвестиций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Лет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2.5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Снижение возможного ущерба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0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2.6</a:t>
                      </a:r>
                    </a:p>
                  </a:txBody>
                  <a:tcPr marL="72000" marR="36000" marT="35994" marB="35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4" marB="359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0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0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3.1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Годовой объем выручки *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0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3.2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Годовой объем прибыли*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0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3.3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Рентабельность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%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0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3.4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Срок окупаемости проекта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Лет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0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3.5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Объем инвестиций в основной капитал в рамках проекта</a:t>
                      </a:r>
                    </a:p>
                  </a:txBody>
                  <a:tcPr marL="72000" marR="36000" marT="36012" marB="360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6012" marB="360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0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3.6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Объем инвестиций, осваиваемых на территории области</a:t>
                      </a:r>
                    </a:p>
                  </a:txBody>
                  <a:tcPr marL="72000" marR="36000" marT="36012" marB="360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Млн. руб.</a:t>
                      </a:r>
                    </a:p>
                  </a:txBody>
                  <a:tcPr marL="72000" marR="36000" marT="36012" marB="360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63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3.7</a:t>
                      </a:r>
                    </a:p>
                  </a:txBody>
                  <a:tcPr marL="72000" marR="36000" marT="35998" marB="35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Иные показатели</a:t>
                      </a: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72000" marR="36000" marT="35998" marB="35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35953" name="Заголовок 1"/>
          <p:cNvSpPr txBox="1">
            <a:spLocks/>
          </p:cNvSpPr>
          <p:nvPr/>
        </p:nvSpPr>
        <p:spPr bwMode="auto">
          <a:xfrm>
            <a:off x="142875" y="0"/>
            <a:ext cx="9001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ru-RU">
                <a:solidFill>
                  <a:srgbClr val="002060"/>
                </a:solidFill>
              </a:rPr>
              <a:t>Показатели социальной, бюджетной и экономической эффективности проекта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29612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Команда проекта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142875" y="731838"/>
          <a:ext cx="8786813" cy="3625850"/>
        </p:xfrm>
        <a:graphic>
          <a:graphicData uri="http://schemas.openxmlformats.org/drawingml/2006/table">
            <a:tbl>
              <a:tblPr/>
              <a:tblGrid>
                <a:gridCol w="432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8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7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Мясищева Елена Николаевна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Проректор по развитию регионального образования ОГАОУ ДПО «БелИРО»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Бочко Марина Александровна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центром организационно-методического сопровождения развития регионального образования ОГАОУ ДПО «БелИРО»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2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Елисеева Ольга Николаевна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методист центра организационно-методического сопровождения развития регионального образования ОГАОУ ДПО «БелИРО»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мониторинга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91442" marR="91442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Муниципальные органы управления образованием</a:t>
                      </a:r>
                    </a:p>
                  </a:txBody>
                  <a:tcPr marL="91441" marR="91441" marT="34306" marB="343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1" marR="91441" marT="34309" marB="343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Ответственные исполнители работ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2" marR="91442" marT="34305" marB="343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690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4927600"/>
            <a:ext cx="428625" cy="2159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9AD407B-AF47-47ED-9BC7-5D643A6404DB}" type="slidenum">
              <a:rPr lang="ru-RU" altLang="ru-RU" b="1">
                <a:solidFill>
                  <a:srgbClr val="23263C"/>
                </a:solidFill>
              </a:rPr>
              <a:pPr algn="ctr"/>
              <a:t>21</a:t>
            </a:fld>
            <a:endParaRPr lang="ru-RU" altLang="ru-RU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95288" y="2500313"/>
            <a:ext cx="8458200" cy="1857375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sz="1600" dirty="0" smtClean="0"/>
              <a:t>Руководитель проекта:</a:t>
            </a:r>
          </a:p>
          <a:p>
            <a:pPr marL="137160" algn="ctr">
              <a:defRPr/>
            </a:pPr>
            <a:r>
              <a:rPr lang="ru-RU" sz="1600" i="1" dirty="0" smtClean="0"/>
              <a:t>Мясищева Елена Николаевна</a:t>
            </a:r>
          </a:p>
          <a:p>
            <a:pPr marL="137160" algn="ctr">
              <a:defRPr/>
            </a:pPr>
            <a:r>
              <a:rPr lang="ru-RU" sz="1600" dirty="0"/>
              <a:t>тел.: (4722) </a:t>
            </a:r>
            <a:r>
              <a:rPr lang="ru-RU" sz="1600" dirty="0" smtClean="0"/>
              <a:t>34-16-90</a:t>
            </a:r>
            <a:endParaRPr lang="ru-RU" sz="1600" dirty="0"/>
          </a:p>
          <a:p>
            <a:pPr marL="137160" algn="ctr">
              <a:defRPr/>
            </a:pPr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/>
              <a:t>myasischeva_en@beliro.ru</a:t>
            </a:r>
            <a:endParaRPr lang="en-US" sz="1600" dirty="0" smtClean="0"/>
          </a:p>
          <a:p>
            <a:pPr marL="137160" algn="ctr">
              <a:defRPr/>
            </a:pPr>
            <a:r>
              <a:rPr lang="ru-RU" sz="1600" dirty="0" smtClean="0"/>
              <a:t>Администратор проекта:</a:t>
            </a:r>
          </a:p>
          <a:p>
            <a:pPr marL="137160" algn="ctr">
              <a:defRPr/>
            </a:pPr>
            <a:r>
              <a:rPr lang="ru-RU" sz="1600" i="1" dirty="0"/>
              <a:t>Бочко Марина Александровна</a:t>
            </a:r>
          </a:p>
          <a:p>
            <a:pPr marL="137160" algn="ctr">
              <a:defRPr/>
            </a:pPr>
            <a:r>
              <a:rPr lang="ru-RU" sz="1600" dirty="0"/>
              <a:t>тел.: (4722) 34-30-99</a:t>
            </a:r>
          </a:p>
          <a:p>
            <a:pPr marL="137160" algn="ctr">
              <a:defRPr/>
            </a:pPr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 smtClean="0"/>
              <a:t>bochko_ma@beliro.ru</a:t>
            </a:r>
            <a:endParaRPr lang="ru-RU" sz="1600" dirty="0"/>
          </a:p>
          <a:p>
            <a:pPr marL="137160" algn="ctr">
              <a:defRPr/>
            </a:pP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5" y="1571625"/>
            <a:ext cx="8686800" cy="2998788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508125" y="25431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789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4821238"/>
            <a:ext cx="458787" cy="2349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D6C326A-C355-48B3-AE2C-3BE27837D24E}" type="slidenum">
              <a:rPr lang="ru-RU" altLang="ru-RU" b="1">
                <a:solidFill>
                  <a:srgbClr val="23263C"/>
                </a:solidFill>
              </a:rPr>
              <a:pPr algn="ctr"/>
              <a:t>22</a:t>
            </a:fld>
            <a:endParaRPr lang="ru-RU" altLang="ru-RU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 flipV="1">
            <a:off x="0" y="0"/>
            <a:ext cx="9144000" cy="7143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4500563" cy="16430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0313" y="1428750"/>
            <a:ext cx="5000625" cy="15001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Picture 5" descr="d:\Users\snitko\Desktop\аиряв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65956" y="4143386"/>
            <a:ext cx="2278044" cy="1000114"/>
          </a:xfrm>
          <a:prstGeom prst="rect">
            <a:avLst/>
          </a:prstGeom>
          <a:noFill/>
        </p:spPr>
      </p:pic>
      <p:pic>
        <p:nvPicPr>
          <p:cNvPr id="18438" name="Picture 6" descr="d:\Users\snitko\Desktop\лп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2428861" cy="1214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857375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как есть»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2643188" y="1571625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</a:rPr>
              <a:t>Разрозненное учредительство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88" y="0"/>
            <a:ext cx="50720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ФУНКЦИОНИРОВАНИЕ МЕТОДИЧЕСКИХ </a:t>
            </a:r>
          </a:p>
          <a:p>
            <a:pPr algn="ctr">
              <a:defRPr/>
            </a:pPr>
            <a:r>
              <a:rPr lang="ru-RU" alt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СЛУЖБ НА ТЕРРИТОРИИ МУНИЦИПАЛИТЕТОВ</a:t>
            </a: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25" y="2357438"/>
            <a:ext cx="1571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организация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856037" y="2214563"/>
            <a:ext cx="1287463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00625" y="1785938"/>
            <a:ext cx="25717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ПОЛНОМОЧИЯ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625" y="2357438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РАЗНЫЙ ФУНКЦИОНАЛ</a:t>
            </a:r>
          </a:p>
        </p:txBody>
      </p:sp>
      <p:sp>
        <p:nvSpPr>
          <p:cNvPr id="22" name="Овал 21"/>
          <p:cNvSpPr/>
          <p:nvPr/>
        </p:nvSpPr>
        <p:spPr>
          <a:xfrm>
            <a:off x="4429124" y="1785932"/>
            <a:ext cx="142876" cy="142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9124" y="2428874"/>
            <a:ext cx="142876" cy="142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2" name="Прямоугольник 52"/>
          <p:cNvSpPr>
            <a:spLocks noChangeArrowheads="1"/>
          </p:cNvSpPr>
          <p:nvPr/>
        </p:nvSpPr>
        <p:spPr bwMode="auto">
          <a:xfrm>
            <a:off x="428625" y="3571875"/>
            <a:ext cx="39290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500" b="1">
              <a:solidFill>
                <a:srgbClr val="002060"/>
              </a:solidFill>
            </a:endParaRPr>
          </a:p>
          <a:p>
            <a:pPr algn="ctr"/>
            <a:r>
              <a:rPr lang="ru-RU" altLang="ru-RU" sz="1200" b="1">
                <a:solidFill>
                  <a:srgbClr val="002060"/>
                </a:solidFill>
              </a:rPr>
              <a:t>САМОСТОЯТЕЛЬНЫЕ ЮРИДИЧЕСКИЕ</a:t>
            </a:r>
            <a:r>
              <a:rPr lang="en-US" altLang="ru-RU" sz="1200" b="1">
                <a:solidFill>
                  <a:srgbClr val="002060"/>
                </a:solidFill>
              </a:rPr>
              <a:t> </a:t>
            </a:r>
            <a:r>
              <a:rPr lang="ru-RU" altLang="ru-RU" sz="1200" b="1">
                <a:solidFill>
                  <a:srgbClr val="002060"/>
                </a:solidFill>
              </a:rPr>
              <a:t>ЛИЦА</a:t>
            </a:r>
            <a:r>
              <a:rPr lang="en-US" altLang="ru-RU" sz="1200" b="1">
                <a:solidFill>
                  <a:srgbClr val="002060"/>
                </a:solidFill>
              </a:rPr>
              <a:t>:</a:t>
            </a:r>
            <a:r>
              <a:rPr lang="ru-RU" altLang="ru-RU" sz="1200">
                <a:solidFill>
                  <a:srgbClr val="002060"/>
                </a:solidFill>
              </a:rPr>
              <a:t>(Белгородский, Старооскольский, Губкинский центры сопровождения развития образования)</a:t>
            </a:r>
          </a:p>
          <a:p>
            <a:pPr algn="ctr"/>
            <a:endParaRPr lang="ru-RU" altLang="ru-RU" sz="1200" b="1">
              <a:solidFill>
                <a:srgbClr val="002060"/>
              </a:solidFill>
            </a:endParaRPr>
          </a:p>
          <a:p>
            <a:pPr algn="ctr"/>
            <a:endParaRPr lang="ru-RU" altLang="ru-RU" sz="120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072732" y="4071144"/>
            <a:ext cx="857250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52"/>
          <p:cNvSpPr>
            <a:spLocks noChangeArrowheads="1"/>
          </p:cNvSpPr>
          <p:nvPr/>
        </p:nvSpPr>
        <p:spPr bwMode="auto">
          <a:xfrm>
            <a:off x="4500563" y="3571875"/>
            <a:ext cx="45005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5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В остальных </a:t>
            </a:r>
            <a:r>
              <a:rPr lang="ru-RU" altLang="ru-RU" sz="1200" b="1" dirty="0">
                <a:solidFill>
                  <a:schemeClr val="accent3">
                    <a:lumMod val="75000"/>
                  </a:schemeClr>
                </a:solidFill>
              </a:rPr>
              <a:t>м/о</a:t>
            </a:r>
            <a:r>
              <a:rPr lang="ru-RU" altLang="ru-RU" sz="1200" dirty="0">
                <a:solidFill>
                  <a:srgbClr val="002060"/>
                </a:solidFill>
              </a:rPr>
              <a:t> методическая работа входит в функционал работников органов управления образованием, центров оценки качества </a:t>
            </a:r>
            <a:r>
              <a:rPr lang="ru-RU" altLang="ru-RU" sz="1000" b="1" i="1" dirty="0">
                <a:solidFill>
                  <a:schemeClr val="accent3">
                    <a:lumMod val="75000"/>
                  </a:schemeClr>
                </a:solidFill>
              </a:rPr>
              <a:t>(отдельными полномочиями)</a:t>
            </a:r>
            <a:endParaRPr lang="ru-RU" altLang="ru-RU" sz="12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714625" y="2214563"/>
            <a:ext cx="1571625" cy="158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86063" y="1143000"/>
            <a:ext cx="43576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Муниципальные методические службы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28875" y="500063"/>
            <a:ext cx="6715125" cy="158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1928813"/>
            <a:ext cx="9144000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8" name="Picture 6" descr="d:\Users\snitko\Desktop\лп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571737" cy="1445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6634162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 «как есть»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71625"/>
            <a:ext cx="2214563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ОГАОУ ДПО «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БелИРО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6000" y="1071563"/>
            <a:ext cx="2286000" cy="73818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 объединение (РУМО)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4180682" y="1462881"/>
            <a:ext cx="9271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714875" y="1071563"/>
            <a:ext cx="35718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cs typeface="+mn-cs"/>
              </a:rPr>
              <a:t>- Руководители образовательных организаций, педагоги, руководители методических служб, представители ОГАОУ ДПО «</a:t>
            </a:r>
            <a:r>
              <a:rPr lang="ru-RU" sz="1200" b="1" dirty="0" err="1">
                <a:solidFill>
                  <a:srgbClr val="002060"/>
                </a:solidFill>
                <a:cs typeface="+mn-cs"/>
              </a:rPr>
              <a:t>БелИРО</a:t>
            </a:r>
            <a:r>
              <a:rPr lang="ru-RU" sz="1200" b="1" dirty="0">
                <a:solidFill>
                  <a:srgbClr val="002060"/>
                </a:solidFill>
                <a:cs typeface="+mn-cs"/>
              </a:rPr>
              <a:t>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86000" y="2071688"/>
            <a:ext cx="2286000" cy="52387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секций	 по предметам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2000250"/>
            <a:ext cx="3571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cs typeface="+mn-cs"/>
              </a:rPr>
              <a:t>педагоги ОО; </a:t>
            </a:r>
          </a:p>
          <a:p>
            <a:pPr algn="ctr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cs typeface="+mn-cs"/>
              </a:rPr>
              <a:t>методисты МОУО;</a:t>
            </a:r>
          </a:p>
          <a:p>
            <a:pPr algn="ctr">
              <a:buFontTx/>
              <a:buChar char="-"/>
              <a:defRPr/>
            </a:pPr>
            <a:r>
              <a:rPr lang="ru-RU" sz="1200" b="1" dirty="0">
                <a:solidFill>
                  <a:srgbClr val="002060"/>
                </a:solidFill>
                <a:cs typeface="+mn-cs"/>
              </a:rPr>
              <a:t>представители </a:t>
            </a:r>
            <a:r>
              <a:rPr lang="ru-RU" sz="1200" b="1" dirty="0">
                <a:solidFill>
                  <a:srgbClr val="002060"/>
                </a:solidFill>
              </a:rPr>
              <a:t>ОГАОУ ДПО «</a:t>
            </a:r>
            <a:r>
              <a:rPr lang="ru-RU" sz="1200" b="1" dirty="0" err="1">
                <a:solidFill>
                  <a:srgbClr val="002060"/>
                </a:solidFill>
              </a:rPr>
              <a:t>БелИРО</a:t>
            </a:r>
            <a:r>
              <a:rPr lang="ru-RU" sz="1200" b="1" dirty="0">
                <a:solidFill>
                  <a:srgbClr val="002060"/>
                </a:solidFill>
              </a:rPr>
              <a:t>»</a:t>
            </a:r>
            <a:endParaRPr lang="ru-RU" sz="1200" b="1" dirty="0">
              <a:solidFill>
                <a:srgbClr val="002060"/>
              </a:solidFill>
              <a:cs typeface="+mn-cs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4322763" y="2392363"/>
            <a:ext cx="642937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8" name="Прямоугольник 49"/>
          <p:cNvSpPr>
            <a:spLocks noChangeArrowheads="1"/>
          </p:cNvSpPr>
          <p:nvPr/>
        </p:nvSpPr>
        <p:spPr bwMode="auto">
          <a:xfrm>
            <a:off x="2643188" y="-2071688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9469" name="Прямоугольник 50"/>
          <p:cNvSpPr>
            <a:spLocks noChangeArrowheads="1"/>
          </p:cNvSpPr>
          <p:nvPr/>
        </p:nvSpPr>
        <p:spPr bwMode="auto">
          <a:xfrm>
            <a:off x="4500563" y="2714625"/>
            <a:ext cx="47863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иностранного языка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истории и обществознания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русского языка и литературы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технологии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православной культуры и ОРКСЭ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предметной области «Искусство»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руководителей и заместителей директоров образовательных организаций «Управление системой оценки качества образования»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по вопросам образования обучающихся с ограниченными возможностями здоровья</a:t>
            </a:r>
          </a:p>
        </p:txBody>
      </p:sp>
      <p:sp>
        <p:nvSpPr>
          <p:cNvPr id="19470" name="Прямоугольник 51"/>
          <p:cNvSpPr>
            <a:spLocks noChangeArrowheads="1"/>
          </p:cNvSpPr>
          <p:nvPr/>
        </p:nvSpPr>
        <p:spPr bwMode="auto">
          <a:xfrm>
            <a:off x="0" y="271462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педагогических работников дошкольного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начального общего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математики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информатики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физики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географии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биологии и химии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школьных библиотекарей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физической культуры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200" i="1">
                <a:solidFill>
                  <a:srgbClr val="002060"/>
                </a:solidFill>
              </a:rPr>
              <a:t>Секция учителей ОБЖ</a:t>
            </a:r>
          </a:p>
          <a:p>
            <a:endParaRPr lang="ru-RU" altLang="ru-RU" sz="1200" i="1">
              <a:solidFill>
                <a:srgbClr val="00206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0" y="2714625"/>
            <a:ext cx="9144000" cy="714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2000250" y="4835525"/>
            <a:ext cx="4643438" cy="30797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региона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:\Users\snitko\Desktop\аиряв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65956" y="4143386"/>
            <a:ext cx="2278044" cy="1000114"/>
          </a:xfrm>
          <a:prstGeom prst="rect">
            <a:avLst/>
          </a:prstGeom>
          <a:noFill/>
        </p:spPr>
      </p:pic>
      <p:pic>
        <p:nvPicPr>
          <p:cNvPr id="18438" name="Picture 6" descr="d:\Users\snitko\Desktop\лп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2571737" cy="1445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142875"/>
            <a:ext cx="6634162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</a:rPr>
              <a:t>описание ситуации «как есть»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88" y="1285875"/>
            <a:ext cx="692943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вертикали формирования единого методического пространства от регионального института развития образования   через муниципальные методические службы к  каждой ОО.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2500313"/>
            <a:ext cx="67151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  <a:tabLst>
                <a:tab pos="0" algn="l"/>
              </a:tabLst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Отсутствие полного охвата педагогических кадров региона методическим сопровождением (из 100% педагогов охвачено непосредственным методическим сопровождением лишь </a:t>
            </a:r>
            <a:r>
              <a:rPr lang="ru-RU" sz="1400" b="1" dirty="0">
                <a:solidFill>
                  <a:srgbClr val="C00000"/>
                </a:solidFill>
                <a:cs typeface="Arial" panose="020B0604020202020204" pitchFamily="34" charset="0"/>
              </a:rPr>
              <a:t>37,6%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в рамках деятельности семи методических структур).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Franklin Gothic Medium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3714750"/>
            <a:ext cx="6143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 малокомплектных образовательных организаций </a:t>
            </a: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начальных и основных школ), которые не могут самостоятельно организовывать методические мероприятия</a:t>
            </a:r>
          </a:p>
          <a:p>
            <a:pPr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малочисленности педагогического коллектива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63" y="785813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ПРОБЛЕМЫ: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489" name="Диаграмма 10"/>
          <p:cNvGraphicFramePr>
            <a:graphicFrameLocks/>
          </p:cNvGraphicFramePr>
          <p:nvPr/>
        </p:nvGraphicFramePr>
        <p:xfrm>
          <a:off x="142875" y="2286000"/>
          <a:ext cx="2143125" cy="1317625"/>
        </p:xfrm>
        <a:graphic>
          <a:graphicData uri="http://schemas.openxmlformats.org/presentationml/2006/ole">
            <p:oleObj spid="_x0000_s20489" r:id="rId5" imgW="2145978" imgH="1316850" progId="Excel.Chart.8">
              <p:embed/>
            </p:oleObj>
          </a:graphicData>
        </a:graphic>
      </p:graphicFrame>
      <p:pic>
        <p:nvPicPr>
          <p:cNvPr id="20490" name="Picture 4" descr="d:\Users\snitko\Desktop\Downloads\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1071563"/>
            <a:ext cx="12144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3786188"/>
            <a:ext cx="1214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6000750" cy="320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Цель и результат проекта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357188"/>
          <a:ext cx="8715375" cy="4592637"/>
        </p:xfrm>
        <a:graphic>
          <a:graphicData uri="http://schemas.openxmlformats.org/drawingml/2006/table">
            <a:tbl>
              <a:tblPr/>
              <a:tblGrid>
                <a:gridCol w="112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9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65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0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0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проекта: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Обеспечить организационно-методическим сопровождением учебно-образовательного процесса 100  %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образовательных организаций к концу декабря 2021 года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 достижения цели: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и внедрение структурно-функциональной модели методической службы нового типа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37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проекта: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Результат: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Базовое значение</a:t>
                      </a:r>
                    </a:p>
                  </a:txBody>
                  <a:tcPr marL="35703" marR="35703" marT="46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Период, год</a:t>
                      </a:r>
                    </a:p>
                  </a:txBody>
                  <a:tcPr marL="35703" marR="35703" marT="46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менее 22 тысяч педагогов  образовательных организаций Белгородской области обеспечены методическим сопровождением учебно-образовательного процесса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374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к результату проекта: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к результату</a:t>
                      </a:r>
                    </a:p>
                  </a:txBody>
                  <a:tcPr marL="35703" marR="35703" marT="46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Базовое значение</a:t>
                      </a:r>
                    </a:p>
                  </a:txBody>
                  <a:tcPr marL="35703" marR="35703" marT="46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Период, год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Созданы 6 методических центров сопровождения развития образования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структуре ОГАОУ ДПО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БелИРО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6 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Созданы 3 методических центра сопровождения развития образования в форме самостоятельного юридического лица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7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Приняты в штат ОГАОУ ДПО «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БелИРО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не менее 100 методистов для обеспечения деятельности методических центров сопровождения развития образования на территории Белгородской области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Обеспечена материально-техническая база – не менее 100 рабочих мест для методистов вновь созданных методических центров сопровождения развития образования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Разработано и утверждено  Положение о методических центрах сопровождения развития образования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0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Разработаны и утверждены штатные расписания методических центров сопровождения развития образования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7 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0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Разработаны и рекомендованы штатные расписания методических центров сопровождения развития образования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703" marR="35703" marT="467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686800" cy="50006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Цель и результат проекта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428625"/>
          <a:ext cx="8786812" cy="4583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9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8723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к результату проекта: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к результату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Базовое значение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Период, год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ru-RU" sz="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Разработана и утверждена должностная инструкция методиста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Разработана и утверждена должностная инструкция руководителя методического центра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  и утвержден регламент взаимодействия методических   центров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 структурными подразделениями ОГАОУ ДПО «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БелИРО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Разработана и утверждена программа мониторинга профессиональных затруднений педагогических и руководящих кадров общеобразовательных организаций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Проведены не менее 2-х мониторингов профессиональных затруднений педагогических и руководящих кадров (не менее 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1500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педагогов) образовательных организаций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Разработаны  и внедрены в работу методистов ключевые показатели (</a:t>
                      </a: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10)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эффективности деятельности методистов методических центров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Проведена оценка эффективности деятельности не менее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100 методистов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методических центров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Проведено не менее 8-ми обучающих семинаров для руководителей, методистов методических центров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 по вопросам экспертно-аналитической, информационной, организационно-методической, консультационной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 раздел «Региональная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етодическая служба» на сайте ОГАОУ ДПО «БелИРО»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7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Разработаны и распространены методические рекомендации по организации работы методических центров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сопровождения развития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Пользователи результатом: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Руководители, методисты сопровождения развития образования на территории Белгородской области, руководители, педагоги образовательных организаций Белгородской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705" marR="35705" marT="46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8992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6248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71736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AutoShape 3"/>
          <p:cNvSpPr>
            <a:spLocks noChangeArrowheads="1"/>
          </p:cNvSpPr>
          <p:nvPr/>
        </p:nvSpPr>
        <p:spPr bwMode="gray">
          <a:xfrm rot="10800000">
            <a:off x="1071538" y="3143254"/>
            <a:ext cx="7000924" cy="200024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gray">
          <a:xfrm rot="5400000">
            <a:off x="1214414" y="1071552"/>
            <a:ext cx="1428760" cy="257176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gray">
          <a:xfrm rot="5400000">
            <a:off x="6072197" y="571488"/>
            <a:ext cx="1285885" cy="371477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>
              <a:defRPr/>
            </a:pPr>
            <a:endParaRPr lang="ru-RU" sz="1300" b="1" dirty="0">
              <a:solidFill>
                <a:srgbClr val="002060"/>
              </a:solidFill>
            </a:endParaRPr>
          </a:p>
        </p:txBody>
      </p:sp>
      <p:pic>
        <p:nvPicPr>
          <p:cNvPr id="23568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4133850"/>
            <a:ext cx="10715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d:\Users\snitko\Desktop\лп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2000232" cy="135730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"/>
            <a:ext cx="7358062" cy="357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2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200" b="1" cap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СТРУКТУРНО-ФУНКЦИОНАЛЬНАЯ МОДЕЛЬ МЕТОДИЧЕСКОЙ СЛУЖБЫ НОВОГО ТИПА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71" name="Group 23"/>
          <p:cNvGrpSpPr>
            <a:grpSpLocks/>
          </p:cNvGrpSpPr>
          <p:nvPr/>
        </p:nvGrpSpPr>
        <p:grpSpPr bwMode="auto">
          <a:xfrm>
            <a:off x="5072063" y="571500"/>
            <a:ext cx="3286125" cy="571500"/>
            <a:chOff x="555" y="1126"/>
            <a:chExt cx="1502" cy="339"/>
          </a:xfrm>
        </p:grpSpPr>
        <p:sp>
          <p:nvSpPr>
            <p:cNvPr id="6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Департамент образования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rgbClr val="002060"/>
                  </a:solidFill>
                </a:rPr>
                <a:t>Белгородской области </a:t>
              </a:r>
            </a:p>
          </p:txBody>
        </p:sp>
      </p:grpSp>
      <p:grpSp>
        <p:nvGrpSpPr>
          <p:cNvPr id="23572" name="Group 23"/>
          <p:cNvGrpSpPr>
            <a:grpSpLocks/>
          </p:cNvGrpSpPr>
          <p:nvPr/>
        </p:nvGrpSpPr>
        <p:grpSpPr bwMode="auto">
          <a:xfrm>
            <a:off x="571500" y="1143000"/>
            <a:ext cx="2714625" cy="571500"/>
            <a:chOff x="555" y="1126"/>
            <a:chExt cx="1502" cy="339"/>
          </a:xfrm>
        </p:grpSpPr>
        <p:sp>
          <p:nvSpPr>
            <p:cNvPr id="9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0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2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ОГАОУ ДПО «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БелИРО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357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75"/>
            <a:ext cx="1071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>
            <a:stCxn id="9" idx="3"/>
            <a:endCxn id="6" idx="1"/>
          </p:cNvCxnSpPr>
          <p:nvPr/>
        </p:nvCxnSpPr>
        <p:spPr>
          <a:xfrm flipV="1">
            <a:off x="3286125" y="857250"/>
            <a:ext cx="1785938" cy="5715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4786313" y="1285875"/>
            <a:ext cx="3786187" cy="642938"/>
            <a:chOff x="555" y="1126"/>
            <a:chExt cx="1502" cy="339"/>
          </a:xfrm>
        </p:grpSpPr>
        <p:sp>
          <p:nvSpPr>
            <p:cNvPr id="2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</a:rPr>
                <a:t>Органы управления образованием 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</a:rPr>
                <a:t> муниципальных районов и 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rgbClr val="002060"/>
                  </a:solidFill>
                </a:rPr>
                <a:t>городских округов Белгородской области 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rot="5400000" flipH="1" flipV="1">
            <a:off x="2429669" y="1785144"/>
            <a:ext cx="428625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3"/>
            <a:endCxn id="23581" idx="1"/>
          </p:cNvCxnSpPr>
          <p:nvPr/>
        </p:nvCxnSpPr>
        <p:spPr>
          <a:xfrm>
            <a:off x="3286125" y="1428750"/>
            <a:ext cx="1571625" cy="1146175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59617">
            <a:off x="3175000" y="2014538"/>
            <a:ext cx="1714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ВЗАИМОДЕЙСТВИЕ</a:t>
            </a:r>
            <a:r>
              <a:rPr lang="ru-RU" sz="900" b="1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5875" y="1714500"/>
            <a:ext cx="13573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accent2">
                    <a:lumMod val="50000"/>
                  </a:schemeClr>
                </a:solidFill>
              </a:rPr>
              <a:t>ОРГАНИЗАЦИЯ ДЕЯТЕЛЬНОСТИ</a:t>
            </a:r>
            <a:endParaRPr lang="ru-RU" sz="8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 flipH="1" flipV="1">
            <a:off x="5108576" y="1177925"/>
            <a:ext cx="500062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1" name="Прямоугольник 52"/>
          <p:cNvSpPr>
            <a:spLocks noChangeArrowheads="1"/>
          </p:cNvSpPr>
          <p:nvPr/>
        </p:nvSpPr>
        <p:spPr bwMode="auto">
          <a:xfrm>
            <a:off x="4857750" y="1928813"/>
            <a:ext cx="36433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500" b="1">
              <a:solidFill>
                <a:srgbClr val="002060"/>
              </a:solidFill>
            </a:endParaRPr>
          </a:p>
          <a:p>
            <a:pPr algn="ctr"/>
            <a:r>
              <a:rPr lang="ru-RU" altLang="ru-RU" sz="1000" b="1">
                <a:solidFill>
                  <a:srgbClr val="002060"/>
                </a:solidFill>
              </a:rPr>
              <a:t>САМОСТОЯТЕЛЬНЫЕ ЮРИДИЧЕСКИЕ ЛИЦА</a:t>
            </a:r>
          </a:p>
          <a:p>
            <a:pPr algn="ctr"/>
            <a:endParaRPr lang="ru-RU" altLang="ru-RU" sz="1000" b="1">
              <a:solidFill>
                <a:srgbClr val="002060"/>
              </a:solidFill>
            </a:endParaRPr>
          </a:p>
          <a:p>
            <a:endParaRPr lang="ru-RU" altLang="ru-RU" sz="500" b="1">
              <a:solidFill>
                <a:srgbClr val="002060"/>
              </a:solidFill>
            </a:endParaRPr>
          </a:p>
          <a:p>
            <a:pPr algn="ctr"/>
            <a:r>
              <a:rPr lang="ru-RU" altLang="ru-RU" sz="1200">
                <a:solidFill>
                  <a:srgbClr val="002060"/>
                </a:solidFill>
              </a:rPr>
              <a:t>(Белгородский, Старооскольский, Губкинский центры сопровождения развития образования)</a:t>
            </a:r>
          </a:p>
          <a:p>
            <a:pPr algn="ctr"/>
            <a:endParaRPr lang="ru-RU" altLang="ru-RU" sz="1200" b="1">
              <a:solidFill>
                <a:srgbClr val="002060"/>
              </a:solidFill>
            </a:endParaRPr>
          </a:p>
          <a:p>
            <a:pPr algn="ctr"/>
            <a:endParaRPr lang="ru-RU" altLang="ru-RU" sz="1200"/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 flipH="1" flipV="1">
            <a:off x="7680326" y="1177925"/>
            <a:ext cx="500062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Прямоугольник 56"/>
          <p:cNvSpPr>
            <a:spLocks noChangeArrowheads="1"/>
          </p:cNvSpPr>
          <p:nvPr/>
        </p:nvSpPr>
        <p:spPr bwMode="auto">
          <a:xfrm>
            <a:off x="642938" y="2071688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solidFill>
                  <a:srgbClr val="002060"/>
                </a:solidFill>
              </a:rPr>
              <a:t>Методические центры сопровождения </a:t>
            </a:r>
          </a:p>
          <a:p>
            <a:pPr algn="ctr"/>
            <a:r>
              <a:rPr lang="ru-RU" altLang="ru-RU" sz="1200">
                <a:solidFill>
                  <a:srgbClr val="002060"/>
                </a:solidFill>
              </a:rPr>
              <a:t>развития образования ОГАОУ ДПО «БелИРО (6 единиц)</a:t>
            </a:r>
          </a:p>
        </p:txBody>
      </p:sp>
      <p:pic>
        <p:nvPicPr>
          <p:cNvPr id="58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4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2357438" y="4867275"/>
            <a:ext cx="4286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ОБРАЗОВАТЕЛЬНЫЕ ОРГАНИЗАЦИИ</a:t>
            </a:r>
          </a:p>
        </p:txBody>
      </p:sp>
      <p:grpSp>
        <p:nvGrpSpPr>
          <p:cNvPr id="23586" name="Group 23"/>
          <p:cNvGrpSpPr>
            <a:grpSpLocks/>
          </p:cNvGrpSpPr>
          <p:nvPr/>
        </p:nvGrpSpPr>
        <p:grpSpPr bwMode="auto">
          <a:xfrm>
            <a:off x="1000125" y="3143250"/>
            <a:ext cx="7072313" cy="571500"/>
            <a:chOff x="555" y="1126"/>
            <a:chExt cx="1502" cy="339"/>
          </a:xfrm>
        </p:grpSpPr>
        <p:sp>
          <p:nvSpPr>
            <p:cNvPr id="81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82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accent4">
                      <a:lumMod val="50000"/>
                    </a:schemeClr>
                  </a:solidFill>
                </a:rPr>
                <a:t>Формирование единого методического пространства</a:t>
              </a:r>
            </a:p>
          </p:txBody>
        </p:sp>
      </p:grpSp>
      <p:cxnSp>
        <p:nvCxnSpPr>
          <p:cNvPr id="85" name="Прямая со стрелкой 84"/>
          <p:cNvCxnSpPr/>
          <p:nvPr/>
        </p:nvCxnSpPr>
        <p:spPr>
          <a:xfrm rot="5400000" flipH="1" flipV="1">
            <a:off x="1000919" y="1785144"/>
            <a:ext cx="428625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5400000" flipH="1" flipV="1">
            <a:off x="1572419" y="3142457"/>
            <a:ext cx="428625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 flipH="1" flipV="1">
            <a:off x="1715294" y="3142457"/>
            <a:ext cx="428625" cy="158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 flipH="1" flipV="1">
            <a:off x="6787356" y="3142457"/>
            <a:ext cx="428625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 flipH="1" flipV="1">
            <a:off x="6930231" y="3142457"/>
            <a:ext cx="428625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1214438" y="3714750"/>
            <a:ext cx="6786562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</a:rPr>
              <a:t>ОСНОВНЫЕ НАПРАВЛЕНИЯ: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Аналитическая деятельность (мониторинг, выявление, изучение, создание базы данных);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Информационная деятельность (ознакомление, информирование);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Организационно-методическая (изучение, прогнозирование, планирование, проведение семинаров);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Консультационная деятельность (консультационная работа, разъяснение и популяризация)     </a:t>
            </a:r>
          </a:p>
        </p:txBody>
      </p:sp>
      <p:pic>
        <p:nvPicPr>
          <p:cNvPr id="95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57356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2264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 descr="C:\Documents and Settings\BEL-RO2\Рабочий стол\ОРГАНЫ ВЛАСТ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4643452"/>
            <a:ext cx="785818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Прямая со стрелкой 105"/>
          <p:cNvCxnSpPr>
            <a:stCxn id="9" idx="3"/>
            <a:endCxn id="28" idx="1"/>
          </p:cNvCxnSpPr>
          <p:nvPr/>
        </p:nvCxnSpPr>
        <p:spPr>
          <a:xfrm>
            <a:off x="3286125" y="1428750"/>
            <a:ext cx="1500188" cy="1778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000500" y="428625"/>
            <a:ext cx="5143500" cy="47148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1714500" cy="62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>«как будет»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4822825"/>
            <a:ext cx="347662" cy="3206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57DDF3E-D7D9-4EB0-A855-8C7624B450DE}" type="slidenum">
              <a:rPr lang="ru-RU" altLang="ru-RU" b="1">
                <a:solidFill>
                  <a:srgbClr val="23263C"/>
                </a:solidFill>
              </a:rPr>
              <a:pPr algn="ctr"/>
              <a:t>9</a:t>
            </a:fld>
            <a:endParaRPr lang="ru-RU" altLang="ru-RU" b="1">
              <a:solidFill>
                <a:srgbClr val="23263C"/>
              </a:solidFill>
            </a:endParaRPr>
          </a:p>
        </p:txBody>
      </p:sp>
      <p:grpSp>
        <p:nvGrpSpPr>
          <p:cNvPr id="24581" name="Группа 31"/>
          <p:cNvGrpSpPr>
            <a:grpSpLocks/>
          </p:cNvGrpSpPr>
          <p:nvPr/>
        </p:nvGrpSpPr>
        <p:grpSpPr bwMode="auto">
          <a:xfrm>
            <a:off x="500063" y="1347788"/>
            <a:ext cx="3244850" cy="3167062"/>
            <a:chOff x="142843" y="1500188"/>
            <a:chExt cx="3244440" cy="316758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 rot="5400000">
              <a:off x="1326345" y="1459687"/>
              <a:ext cx="877437" cy="3244439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24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rgbClr val="324060"/>
                  </a:solidFill>
                </a:rPr>
                <a:t>МБУ ДПО «Старооскольский институт развития образования»</a:t>
              </a:r>
            </a:p>
            <a:p>
              <a:pPr algn="ctr">
                <a:defRPr/>
              </a:pPr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46 сотрудников по штатному расписанию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 rot="5400000">
              <a:off x="1326094" y="459806"/>
              <a:ext cx="877433" cy="32439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1C1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rgbClr val="324060"/>
                  </a:solidFill>
                </a:rPr>
                <a:t>МКУ «Научно-методический информационный центр» города Белгорода</a:t>
              </a:r>
            </a:p>
            <a:p>
              <a:pPr algn="ctr">
                <a:defRPr/>
              </a:pPr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65 сотрудников по штатному расписанию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 rot="5400000">
              <a:off x="1252837" y="2533327"/>
              <a:ext cx="1024452" cy="32444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1C1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rgbClr val="324060"/>
                  </a:solidFill>
                </a:rPr>
                <a:t>МБУ «Научно-методический центр» города Губкина Белгородской области» </a:t>
              </a:r>
            </a:p>
            <a:p>
              <a:pPr algn="ctr">
                <a:defRPr/>
              </a:pPr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38 сотрудников по штатному расписанию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357128" y="1500188"/>
              <a:ext cx="2857139" cy="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1820618" y="1506539"/>
              <a:ext cx="0" cy="117494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04875" y="1071563"/>
            <a:ext cx="250031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Самостоятельные центры</a:t>
            </a:r>
          </a:p>
        </p:txBody>
      </p:sp>
      <p:grpSp>
        <p:nvGrpSpPr>
          <p:cNvPr id="24583" name="Группа 38"/>
          <p:cNvGrpSpPr>
            <a:grpSpLocks/>
          </p:cNvGrpSpPr>
          <p:nvPr/>
        </p:nvGrpSpPr>
        <p:grpSpPr bwMode="auto">
          <a:xfrm>
            <a:off x="4214813" y="1038225"/>
            <a:ext cx="4214812" cy="3967163"/>
            <a:chOff x="4071934" y="855663"/>
            <a:chExt cx="4214816" cy="3967160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144417" y="927895"/>
              <a:ext cx="142875" cy="1587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87" name="Группа 84"/>
            <p:cNvGrpSpPr>
              <a:grpSpLocks/>
            </p:cNvGrpSpPr>
            <p:nvPr/>
          </p:nvGrpSpPr>
          <p:grpSpPr bwMode="auto">
            <a:xfrm>
              <a:off x="4071934" y="960431"/>
              <a:ext cx="4214816" cy="3862392"/>
              <a:chOff x="4357675" y="1505634"/>
              <a:chExt cx="3970960" cy="3330207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 rot="5400000">
                <a:off x="6096818" y="890082"/>
                <a:ext cx="492679" cy="39709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1C1F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ru-RU" sz="1000" b="1" dirty="0">
                    <a:solidFill>
                      <a:srgbClr val="324060"/>
                    </a:solidFill>
                  </a:rPr>
                  <a:t>Алексеевский межмуниципальный методический центр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БелИРО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(Алексеевский городской округ,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Красненский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, Красногвардейский районы) – </a:t>
                </a: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</a:rPr>
                  <a:t>15 методистов</a:t>
                </a: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 rot="5400000">
                <a:off x="6093120" y="1494841"/>
                <a:ext cx="500066" cy="39709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1C1F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ru-RU" sz="1000" b="1" dirty="0" err="1">
                    <a:solidFill>
                      <a:srgbClr val="324060"/>
                    </a:solidFill>
                  </a:rPr>
                  <a:t>Краснояружский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межмуниципальный методический центр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БелИРО</a:t>
                </a:r>
                <a:r>
                  <a:rPr lang="en-US" sz="1000" b="1" dirty="0">
                    <a:solidFill>
                      <a:srgbClr val="324060"/>
                    </a:solidFill>
                  </a:rPr>
                  <a:t> 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(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Грайворонский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городской округ,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Краснояружский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Борисовский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Ракитянский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Ивнянский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районы) – </a:t>
                </a: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</a:rPr>
                  <a:t>15 методистов</a:t>
                </a: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 rot="5400000">
                <a:off x="6128843" y="2040479"/>
                <a:ext cx="428628" cy="39709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1C1F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ru-RU" sz="1000" b="1" dirty="0" err="1">
                    <a:solidFill>
                      <a:srgbClr val="324060"/>
                    </a:solidFill>
                  </a:rPr>
                  <a:t>Шебекинский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межмуниципальный методический центр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БелИРО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(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Шебекинский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городской округ,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Волоконовский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район) –      </a:t>
                </a:r>
              </a:p>
              <a:p>
                <a:pPr algn="ctr">
                  <a:defRPr/>
                </a:pP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</a:rPr>
                  <a:t>15 методистов</a:t>
                </a: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 rot="5400000">
                <a:off x="6093133" y="2600339"/>
                <a:ext cx="500048" cy="39709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1C1F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ru-RU" sz="1000" b="1" dirty="0" err="1">
                    <a:solidFill>
                      <a:srgbClr val="324060"/>
                    </a:solidFill>
                  </a:rPr>
                  <a:t>Валуйский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межмуниципальный методический центр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БелИРО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</a:t>
                </a:r>
              </a:p>
              <a:p>
                <a:pPr algn="ctr">
                  <a:defRPr/>
                </a:pPr>
                <a:r>
                  <a:rPr lang="ru-RU" sz="1000" b="1" dirty="0">
                    <a:solidFill>
                      <a:srgbClr val="324060"/>
                    </a:solidFill>
                  </a:rPr>
                  <a:t> (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Валуйский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городской округ,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Вейделевский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Ровеньский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районы) – </a:t>
                </a:r>
              </a:p>
              <a:p>
                <a:pPr algn="ctr">
                  <a:defRPr/>
                </a:pP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</a:rPr>
                  <a:t>15 методистов</a:t>
                </a: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 rot="5400000">
                <a:off x="6107766" y="310733"/>
                <a:ext cx="470783" cy="397095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1C1F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ru-RU" sz="1000" b="1" dirty="0" err="1">
                    <a:solidFill>
                      <a:srgbClr val="324060"/>
                    </a:solidFill>
                  </a:rPr>
                  <a:t>Чернянский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межмуниципальный методический центр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БелИРО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</a:t>
                </a:r>
              </a:p>
              <a:p>
                <a:pPr algn="ctr">
                  <a:defRPr/>
                </a:pPr>
                <a:r>
                  <a:rPr lang="ru-RU" sz="1000" b="1" dirty="0">
                    <a:solidFill>
                      <a:srgbClr val="324060"/>
                    </a:solidFill>
                  </a:rPr>
                  <a:t>(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Чернянский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Корочанский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районы,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Новооскольский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городской округ) – </a:t>
                </a: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</a:rPr>
                  <a:t>15 методистов</a:t>
                </a: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 rot="5400000">
                <a:off x="6096808" y="-233498"/>
                <a:ext cx="492688" cy="397095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1C1F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ru-RU" sz="1000" b="1" dirty="0">
                    <a:solidFill>
                      <a:srgbClr val="324060"/>
                    </a:solidFill>
                  </a:rPr>
                  <a:t>Белгородский межмуниципальный методический центр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БелИРО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(Белгородский 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Прохоровский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районы, </a:t>
                </a:r>
                <a:r>
                  <a:rPr lang="ru-RU" sz="1000" b="1" dirty="0" err="1">
                    <a:solidFill>
                      <a:srgbClr val="324060"/>
                    </a:solidFill>
                  </a:rPr>
                  <a:t>Яковлевский</a:t>
                </a:r>
                <a:r>
                  <a:rPr lang="ru-RU" sz="1000" b="1" dirty="0">
                    <a:solidFill>
                      <a:srgbClr val="324060"/>
                    </a:solidFill>
                  </a:rPr>
                  <a:t>  городской округ) – </a:t>
                </a:r>
                <a:r>
                  <a:rPr lang="ru-RU" sz="1000" b="1" dirty="0">
                    <a:solidFill>
                      <a:schemeClr val="accent3">
                        <a:lumMod val="75000"/>
                      </a:schemeClr>
                    </a:solidFill>
                  </a:rPr>
                  <a:t>15 методистов</a:t>
                </a:r>
              </a:p>
              <a:p>
                <a:pPr algn="ctr">
                  <a:defRPr/>
                </a:pPr>
                <a:r>
                  <a:rPr lang="ru-RU" sz="1000" b="1" dirty="0">
                    <a:solidFill>
                      <a:srgbClr val="324060"/>
                    </a:solidFill>
                  </a:rPr>
                  <a:t> </a:t>
                </a:r>
                <a:endParaRPr lang="ru-RU" sz="1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71996" y="855663"/>
              <a:ext cx="3214691" cy="1588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572000" y="781050"/>
            <a:ext cx="3500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ОГАОУ ДПО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БелИРО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» -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5 методистов</a:t>
            </a:r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2428875" y="142875"/>
            <a:ext cx="650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b="1" i="1">
                <a:solidFill>
                  <a:srgbClr val="1C1F5A"/>
                </a:solidFill>
                <a:latin typeface="Tahoma" pitchFamily="34" charset="0"/>
                <a:cs typeface="Tahoma" pitchFamily="34" charset="0"/>
              </a:rPr>
              <a:t>Организационно-структурная модель </a:t>
            </a:r>
          </a:p>
          <a:p>
            <a:pPr algn="ctr"/>
            <a:r>
              <a:rPr lang="ru-RU" altLang="ru-RU" sz="1600" b="1" i="1">
                <a:solidFill>
                  <a:srgbClr val="1C1F5A"/>
                </a:solidFill>
                <a:latin typeface="Tahoma" pitchFamily="34" charset="0"/>
                <a:cs typeface="Tahoma" pitchFamily="34" charset="0"/>
              </a:rPr>
              <a:t>региональной методической службы (проект)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25874</TotalTime>
  <Words>2343</Words>
  <Application>Microsoft Office PowerPoint</Application>
  <PresentationFormat>Экран (16:9)</PresentationFormat>
  <Paragraphs>730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Tahoma</vt:lpstr>
      <vt:lpstr>Трек</vt:lpstr>
      <vt:lpstr>Диаграмма Microsoft Office Excel</vt:lpstr>
      <vt:lpstr>Презентация проекта «Формирование методической службы региона»</vt:lpstr>
      <vt:lpstr>  «как есть» </vt:lpstr>
      <vt:lpstr>  «как есть» </vt:lpstr>
      <vt:lpstr>  «как есть» </vt:lpstr>
      <vt:lpstr> описание ситуации «как есть» </vt:lpstr>
      <vt:lpstr>Цель и результат проекта</vt:lpstr>
      <vt:lpstr>Цель и результат проекта</vt:lpstr>
      <vt:lpstr>«СТРУКТУРНО-ФУНКЦИОНАЛЬНАЯ МОДЕЛЬ МЕТОДИЧЕСКОЙ СЛУЖБЫ НОВОГО ТИПА»</vt:lpstr>
      <vt:lpstr>«как будет» </vt:lpstr>
      <vt:lpstr>«как будет»</vt:lpstr>
      <vt:lpstr>«как будет»</vt:lpstr>
      <vt:lpstr>«как будет»</vt:lpstr>
      <vt:lpstr> «как будет» </vt:lpstr>
      <vt:lpstr>Слайд 14</vt:lpstr>
      <vt:lpstr>Основные блоки работ проекта</vt:lpstr>
      <vt:lpstr>Основные блоки работ проекта</vt:lpstr>
      <vt:lpstr>Основные блоки работ проекта</vt:lpstr>
      <vt:lpstr>Бюджет проекта</vt:lpstr>
      <vt:lpstr>УЧАСТИЕ ОРГАНОВ ВЛАСТИ ОБЛАСТИ В РЕАЛИЗАЦИИ ПРОЕКТА</vt:lpstr>
      <vt:lpstr>Слайд 20</vt:lpstr>
      <vt:lpstr>Команда проекта</vt:lpstr>
      <vt:lpstr>Контактные данные: 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kuzminova</cp:lastModifiedBy>
  <cp:revision>1020</cp:revision>
  <cp:lastPrinted>2019-04-08T06:41:19Z</cp:lastPrinted>
  <dcterms:created xsi:type="dcterms:W3CDTF">2010-02-20T13:06:54Z</dcterms:created>
  <dcterms:modified xsi:type="dcterms:W3CDTF">2020-09-09T08:02:27Z</dcterms:modified>
</cp:coreProperties>
</file>