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93" r:id="rId2"/>
    <p:sldId id="295" r:id="rId3"/>
    <p:sldId id="297" r:id="rId4"/>
    <p:sldId id="298" r:id="rId5"/>
    <p:sldId id="299" r:id="rId6"/>
    <p:sldId id="300" r:id="rId7"/>
    <p:sldId id="301" r:id="rId8"/>
    <p:sldId id="302" r:id="rId9"/>
    <p:sldId id="307" r:id="rId10"/>
    <p:sldId id="303" r:id="rId11"/>
    <p:sldId id="304" r:id="rId12"/>
    <p:sldId id="308" r:id="rId13"/>
    <p:sldId id="294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D70"/>
    <a:srgbClr val="0186D1"/>
    <a:srgbClr val="043C8F"/>
    <a:srgbClr val="315F6C"/>
    <a:srgbClr val="37D7D0"/>
    <a:srgbClr val="C92930"/>
    <a:srgbClr val="F0F8FA"/>
    <a:srgbClr val="E36DDA"/>
    <a:srgbClr val="911FDA"/>
    <a:srgbClr val="053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2E4D-4ECA-4188-BDBE-D6C69F4D4D7A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E8FD-715A-42F5-A419-9DE0F8DDA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2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0A87D-A611-4407-9F4B-965663F778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9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F1D5-33B3-480A-A4E8-311841A6736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1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6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8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6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73176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1173176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646" y="4860081"/>
            <a:ext cx="2808312" cy="666646"/>
          </a:xfrm>
          <a:prstGeom prst="rect">
            <a:avLst/>
          </a:prstGeom>
        </p:spPr>
      </p:pic>
      <p:grpSp>
        <p:nvGrpSpPr>
          <p:cNvPr id="13" name="Группа 44"/>
          <p:cNvGrpSpPr>
            <a:grpSpLocks noChangeAspect="1"/>
          </p:cNvGrpSpPr>
          <p:nvPr/>
        </p:nvGrpSpPr>
        <p:grpSpPr>
          <a:xfrm>
            <a:off x="1333610" y="4851123"/>
            <a:ext cx="1979798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3612296" y="5204814"/>
            <a:ext cx="72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3612296" y="5180898"/>
            <a:ext cx="72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30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61" y="4725560"/>
            <a:ext cx="2183271" cy="9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7752760" y="5204814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7752760" y="5180898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сети Интернет и в корпоративных сетях, а также запись в память ЭВМ, для частного или публичного использования, 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г.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3338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566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4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1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2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3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4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3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5C14-03B5-402A-9F25-AAEC3405D66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3E45-C039-405E-9CEA-9229A68F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emf"/><Relationship Id="rId7" Type="http://schemas.openxmlformats.org/officeDocument/2006/relationships/image" Target="../media/image1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emf"/><Relationship Id="rId7" Type="http://schemas.openxmlformats.org/officeDocument/2006/relationships/image" Target="../media/image1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emf"/><Relationship Id="rId7" Type="http://schemas.openxmlformats.org/officeDocument/2006/relationships/image" Target="../media/image1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30.jpeg"/><Relationship Id="rId4" Type="http://schemas.openxmlformats.org/officeDocument/2006/relationships/image" Target="../media/image1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13" Type="http://schemas.openxmlformats.org/officeDocument/2006/relationships/image" Target="../media/image15.jpeg"/><Relationship Id="rId18" Type="http://schemas.openxmlformats.org/officeDocument/2006/relationships/image" Target="../media/image35.jpeg"/><Relationship Id="rId3" Type="http://schemas.openxmlformats.org/officeDocument/2006/relationships/tags" Target="../tags/tag5.xml"/><Relationship Id="rId7" Type="http://schemas.openxmlformats.org/officeDocument/2006/relationships/image" Target="../media/image31.emf"/><Relationship Id="rId12" Type="http://schemas.openxmlformats.org/officeDocument/2006/relationships/image" Target="../media/image14.jpeg"/><Relationship Id="rId17" Type="http://schemas.openxmlformats.org/officeDocument/2006/relationships/image" Target="../media/image34.jpeg"/><Relationship Id="rId2" Type="http://schemas.openxmlformats.org/officeDocument/2006/relationships/tags" Target="../tags/tag4.xml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0.emf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2.gif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BCCADD21-023E-1444-BB6E-D81DC30AAA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 think-cell" r:id="rId6" imgW="7772400" imgH="10058400" progId="TCLayout.ActiveDocument.1">
                  <p:embed/>
                </p:oleObj>
              </mc:Choice>
              <mc:Fallback>
                <p:oleObj name="Слайд think-cell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59712902-299E-8949-8177-2BD7B585D00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000" b="1" dirty="0" err="1">
              <a:solidFill>
                <a:schemeClr val="bg1"/>
              </a:solidFill>
              <a:latin typeface="Calibri" panose="020F0502020204030204" pitchFamily="34" charset="0"/>
              <a:ea typeface="+mj-ea"/>
              <a:sym typeface="Calibri" panose="020F050202020403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4BAC93-3F64-4847-8A21-E5F2342F2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51" y="840944"/>
            <a:ext cx="12192000" cy="1830065"/>
          </a:xfrm>
        </p:spPr>
        <p:txBody>
          <a:bodyPr>
            <a:normAutofit/>
          </a:bodyPr>
          <a:lstStyle/>
          <a:p>
            <a:r>
              <a:rPr lang="ru-RU" dirty="0"/>
              <a:t>Функциональная линия — ведущая развивающая линия школьного курса алгебры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5B0DF-565E-4D77-B2CA-B77379236E0E}"/>
              </a:ext>
            </a:extLst>
          </p:cNvPr>
          <p:cNvSpPr txBox="1"/>
          <p:nvPr/>
        </p:nvSpPr>
        <p:spPr>
          <a:xfrm>
            <a:off x="896112" y="3073660"/>
            <a:ext cx="968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Александр Григорьевич Мордкович</a:t>
            </a:r>
          </a:p>
          <a:p>
            <a:pPr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доктор педагогических наук, профессор, </a:t>
            </a:r>
          </a:p>
          <a:p>
            <a:pPr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Заслуженный деятель науки РФ, Лауреат премии Президента РФ в области образования, автор УМК «Лаборатория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А.Г.Мордковича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812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LAB_MORDCOVICH_LOGO_C.jpg">
            <a:extLst>
              <a:ext uri="{FF2B5EF4-FFF2-40B4-BE49-F238E27FC236}">
                <a16:creationId xmlns:a16="http://schemas.microsoft.com/office/drawing/2014/main" id="{D9174A6F-84F8-49A3-9683-F8FEA01104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7606" y="259216"/>
            <a:ext cx="1123988" cy="8367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533" name="Группа 5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AutoShape 4">
            <a:extLst>
              <a:ext uri="{FF2B5EF4-FFF2-40B4-BE49-F238E27FC236}">
                <a16:creationId xmlns:a16="http://schemas.microsoft.com/office/drawing/2014/main" id="{3E5047F4-FDE2-4B0E-A7C3-42B197BD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162" y="5992001"/>
            <a:ext cx="5045075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чтение графика</a:t>
            </a:r>
          </a:p>
        </p:txBody>
      </p:sp>
      <p:sp>
        <p:nvSpPr>
          <p:cNvPr id="34" name="AutoShape 6">
            <a:extLst>
              <a:ext uri="{FF2B5EF4-FFF2-40B4-BE49-F238E27FC236}">
                <a16:creationId xmlns:a16="http://schemas.microsoft.com/office/drawing/2014/main" id="{75BC32D8-F8E0-4DBA-8B8B-E91B62020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446" y="2760536"/>
            <a:ext cx="5083175" cy="7491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графическое решение уравнений, систем уравнений и неравенств</a:t>
            </a:r>
          </a:p>
        </p:txBody>
      </p:sp>
      <p:sp>
        <p:nvSpPr>
          <p:cNvPr id="35" name="AutoShape 7">
            <a:extLst>
              <a:ext uri="{FF2B5EF4-FFF2-40B4-BE49-F238E27FC236}">
                <a16:creationId xmlns:a16="http://schemas.microsoft.com/office/drawing/2014/main" id="{5F48C9E0-3FA0-4572-BE45-C01029EED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981" y="1455497"/>
            <a:ext cx="5760640" cy="7491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отыскание наибольшего и наименьшего</a:t>
            </a:r>
          </a:p>
          <a:p>
            <a:pPr>
              <a:buClr>
                <a:srgbClr val="990033"/>
              </a:buClr>
              <a:buFont typeface="Wingdings" pitchFamily="2" charset="2"/>
              <a:buNone/>
            </a:pPr>
            <a:r>
              <a:rPr lang="ru-RU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значений функции на заданном промежутке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D4F1AFEA-52A9-42CD-8FFF-1D557EF41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693" y="686287"/>
            <a:ext cx="4910584" cy="4426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chemeClr val="tx1"/>
                </a:solidFill>
              </a:rPr>
              <a:t> 	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преобразование графиков</a:t>
            </a:r>
          </a:p>
        </p:txBody>
      </p:sp>
      <p:sp>
        <p:nvSpPr>
          <p:cNvPr id="37" name="AutoShape 10">
            <a:extLst>
              <a:ext uri="{FF2B5EF4-FFF2-40B4-BE49-F238E27FC236}">
                <a16:creationId xmlns:a16="http://schemas.microsoft.com/office/drawing/2014/main" id="{307DF38D-C3A2-4419-AF1B-72EE6F5E0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341" y="4119793"/>
            <a:ext cx="5054600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chemeClr val="tx1"/>
                </a:solidFill>
              </a:rPr>
              <a:t>	</a:t>
            </a:r>
            <a:r>
              <a:rPr lang="ru-RU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функциональная символика</a:t>
            </a:r>
          </a:p>
        </p:txBody>
      </p:sp>
      <p:sp>
        <p:nvSpPr>
          <p:cNvPr id="38" name="AutoShape 11">
            <a:extLst>
              <a:ext uri="{FF2B5EF4-FFF2-40B4-BE49-F238E27FC236}">
                <a16:creationId xmlns:a16="http://schemas.microsoft.com/office/drawing/2014/main" id="{26CCB76B-97C0-48FD-902F-3E3E0640A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973" y="5055897"/>
            <a:ext cx="5054600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chemeClr val="tx1"/>
                </a:solidFill>
              </a:rPr>
              <a:t>	</a:t>
            </a:r>
            <a:r>
              <a:rPr lang="ru-RU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кусочно-заданные функции</a:t>
            </a:r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2B13BCBD-0FAA-485F-8700-55B95D80D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940" y="1780606"/>
            <a:ext cx="3059956" cy="30964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DA5E9C47-0878-4614-B1E5-30184AB7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592" y="2529290"/>
            <a:ext cx="238328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200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Инвариантное ядро</a:t>
            </a:r>
          </a:p>
          <a:p>
            <a:pPr algn="ctr"/>
            <a:r>
              <a:rPr lang="ru-RU" sz="1600" b="0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(универсальное для изучения каждого класса функций) </a:t>
            </a:r>
          </a:p>
          <a:p>
            <a:endParaRPr lang="ru-RU" sz="2000" b="0" i="0" dirty="0">
              <a:solidFill>
                <a:schemeClr val="bg1"/>
              </a:solidFill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771CA95-2934-4A66-97D0-5F69867BCDC2}"/>
              </a:ext>
            </a:extLst>
          </p:cNvPr>
          <p:cNvGrpSpPr/>
          <p:nvPr/>
        </p:nvGrpSpPr>
        <p:grpSpPr>
          <a:xfrm>
            <a:off x="307079" y="4649966"/>
            <a:ext cx="1959418" cy="1578982"/>
            <a:chOff x="7038278" y="2148694"/>
            <a:chExt cx="3498776" cy="2685552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1D4EAAC-F838-4229-A33C-A11EAE5AE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278" y="2263011"/>
              <a:ext cx="886441" cy="1127553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23E86B1-D0BB-4634-A91B-3AC2DA50B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881" y="2963232"/>
              <a:ext cx="883663" cy="1127553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A621433-477B-4941-9E73-87CDC5D25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945" y="2148694"/>
              <a:ext cx="883662" cy="1127553"/>
            </a:xfrm>
            <a:prstGeom prst="rect">
              <a:avLst/>
            </a:prstGeom>
          </p:spPr>
        </p:pic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089BC658-A0C5-4995-96D0-D4BBB23D114B}"/>
                </a:ext>
              </a:extLst>
            </p:cNvPr>
            <p:cNvGrpSpPr/>
            <p:nvPr/>
          </p:nvGrpSpPr>
          <p:grpSpPr>
            <a:xfrm>
              <a:off x="8284599" y="2777871"/>
              <a:ext cx="2252455" cy="2056375"/>
              <a:chOff x="10265681" y="1711155"/>
              <a:chExt cx="1766506" cy="1689066"/>
            </a:xfrm>
          </p:grpSpPr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00B19C2A-096E-43EE-911F-19336F3D26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873"/>
              <a:stretch/>
            </p:blipFill>
            <p:spPr>
              <a:xfrm>
                <a:off x="10265681" y="2437267"/>
                <a:ext cx="683823" cy="9629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8AE94BE2-E299-4FE4-AE4E-5CFE7FE83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9763" y="1747318"/>
                <a:ext cx="693020" cy="9763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74D11A25-A0C2-4150-929F-FA99DB4D4B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9"/>
              <a:stretch/>
            </p:blipFill>
            <p:spPr>
              <a:xfrm>
                <a:off x="11359087" y="1711155"/>
                <a:ext cx="673100" cy="884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9E85C78F-62AC-4A50-A8FB-CF1DECAA3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"/>
              <a:stretch/>
            </p:blipFill>
            <p:spPr>
              <a:xfrm>
                <a:off x="11126180" y="2437267"/>
                <a:ext cx="698559" cy="9201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854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LAB_MORDCOVICH_LOGO_C.jpg">
            <a:extLst>
              <a:ext uri="{FF2B5EF4-FFF2-40B4-BE49-F238E27FC236}">
                <a16:creationId xmlns:a16="http://schemas.microsoft.com/office/drawing/2014/main" id="{FF32B3E3-DB17-4483-9B80-8764E8EAE4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7606" y="259216"/>
            <a:ext cx="1123988" cy="8367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533" name="Группа 5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Содержимое 2">
            <a:extLst>
              <a:ext uri="{FF2B5EF4-FFF2-40B4-BE49-F238E27FC236}">
                <a16:creationId xmlns:a16="http://schemas.microsoft.com/office/drawing/2014/main" id="{870FD464-40BA-4F17-9D7C-24DE96DAC5BE}"/>
              </a:ext>
            </a:extLst>
          </p:cNvPr>
          <p:cNvSpPr txBox="1">
            <a:spLocks/>
          </p:cNvSpPr>
          <p:nvPr/>
        </p:nvSpPr>
        <p:spPr>
          <a:xfrm>
            <a:off x="454576" y="1111634"/>
            <a:ext cx="11021405" cy="230425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В учебном предмете мы не обязаны всё доказывать. Более того, в ряде случаев правдоподобные рассуждения или рассуждения, опирающиеся на графические модели, на интуицию, имеют для школьников более весомую развивающую и гуманитарную ценность, чем формальные доказательства.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В нашем курсе всё, что входит в программу, что имеет воспитательную ценность и доступно учащимся, доказывается. Если формальные доказательства мало поучительны и схоластичны, они заменяются правдоподобными рассуждениями (в основном это относится к изучению элементов математического анализа). 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199CCF1-360A-4F28-9CBE-133353A3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050" y="154965"/>
            <a:ext cx="6768752" cy="850106"/>
          </a:xfr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Заключение</a:t>
            </a:r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82CE7397-CFD8-421D-A0BB-708CCEE09EC0}"/>
              </a:ext>
            </a:extLst>
          </p:cNvPr>
          <p:cNvSpPr txBox="1">
            <a:spLocks/>
          </p:cNvSpPr>
          <p:nvPr/>
        </p:nvSpPr>
        <p:spPr>
          <a:xfrm>
            <a:off x="1547670" y="3110244"/>
            <a:ext cx="9765113" cy="1845803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Наше кредо</a:t>
            </a: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           с одной стороны, </a:t>
            </a:r>
            <a:r>
              <a:rPr lang="ru-RU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меньше схоластики, меньше формализма, меньше «жёстких моделей», меньше опоры на левое полушарие мозга</a:t>
            </a: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; </a:t>
            </a:r>
          </a:p>
          <a:p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с другой стороны, </a:t>
            </a:r>
            <a:r>
              <a:rPr lang="ru-RU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больше геометрических иллюстраций, больше наглядности, больше правдоподобных рассуждений, больше «мягких моделей», больше опоры на правое полушарие мозга</a:t>
            </a:r>
            <a:r>
              <a:rPr lang="ru-RU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u-RU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Содержимое 2">
            <a:extLst>
              <a:ext uri="{FF2B5EF4-FFF2-40B4-BE49-F238E27FC236}">
                <a16:creationId xmlns:a16="http://schemas.microsoft.com/office/drawing/2014/main" id="{B1F03D5C-F4B3-401B-A171-BF526FD8681D}"/>
              </a:ext>
            </a:extLst>
          </p:cNvPr>
          <p:cNvSpPr txBox="1">
            <a:spLocks/>
          </p:cNvSpPr>
          <p:nvPr/>
        </p:nvSpPr>
        <p:spPr>
          <a:xfrm>
            <a:off x="466352" y="5144081"/>
            <a:ext cx="9798217" cy="1309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Преподавать в постоянном режиме жёсткого моделирования — легко, использовать в преподавании режим мягкого моделирования —трудно; </a:t>
            </a: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первый режим — удел ремесленников от педагогики,                                  </a:t>
            </a: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второй режим — удел творцов.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CF33C46-D2E4-4949-A20B-159D8D22778A}"/>
              </a:ext>
            </a:extLst>
          </p:cNvPr>
          <p:cNvGrpSpPr/>
          <p:nvPr/>
        </p:nvGrpSpPr>
        <p:grpSpPr>
          <a:xfrm>
            <a:off x="10072768" y="5083993"/>
            <a:ext cx="1959418" cy="1578982"/>
            <a:chOff x="7038278" y="2148694"/>
            <a:chExt cx="3498776" cy="268555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9C72C46-0648-48B9-AB36-7350C91CE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278" y="2263011"/>
              <a:ext cx="886441" cy="112755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9571911F-813F-4859-A080-A58EC44DB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881" y="2963232"/>
              <a:ext cx="883663" cy="112755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AC4362B-EBB4-40A6-8DEB-75FC1FB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945" y="2148694"/>
              <a:ext cx="883662" cy="1127553"/>
            </a:xfrm>
            <a:prstGeom prst="rect">
              <a:avLst/>
            </a:prstGeom>
          </p:spPr>
        </p:pic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91B6D273-23D6-474A-B81C-6E8F79B65708}"/>
                </a:ext>
              </a:extLst>
            </p:cNvPr>
            <p:cNvGrpSpPr/>
            <p:nvPr/>
          </p:nvGrpSpPr>
          <p:grpSpPr>
            <a:xfrm>
              <a:off x="8284599" y="2777871"/>
              <a:ext cx="2252455" cy="2056375"/>
              <a:chOff x="10265681" y="1711155"/>
              <a:chExt cx="1766506" cy="1689066"/>
            </a:xfrm>
          </p:grpSpPr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79EBFA8A-A7AC-4E75-9B69-AA92546301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873"/>
              <a:stretch/>
            </p:blipFill>
            <p:spPr>
              <a:xfrm>
                <a:off x="10265681" y="2437267"/>
                <a:ext cx="683823" cy="9629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D653102E-EAB9-49B7-93E3-5A05704E8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9763" y="1747318"/>
                <a:ext cx="693020" cy="9763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DF8F14BD-7AC9-42FA-A728-5468AE5B2B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9"/>
              <a:stretch/>
            </p:blipFill>
            <p:spPr>
              <a:xfrm>
                <a:off x="11359087" y="1711155"/>
                <a:ext cx="673100" cy="884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56FF4DA2-DBCB-4967-B5D8-E527954D22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"/>
              <a:stretch/>
            </p:blipFill>
            <p:spPr>
              <a:xfrm>
                <a:off x="11126180" y="2437267"/>
                <a:ext cx="698559" cy="9201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55060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LAB_MORDCOVICH_LOGO_C.jpg">
            <a:extLst>
              <a:ext uri="{FF2B5EF4-FFF2-40B4-BE49-F238E27FC236}">
                <a16:creationId xmlns:a16="http://schemas.microsoft.com/office/drawing/2014/main" id="{FF32B3E3-DB17-4483-9B80-8764E8EAE4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7606" y="259216"/>
            <a:ext cx="1123988" cy="8367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533" name="Группа 5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DCB3321-D0CB-43EE-9BA1-E4BB92CED709}"/>
              </a:ext>
            </a:extLst>
          </p:cNvPr>
          <p:cNvSpPr/>
          <p:nvPr/>
        </p:nvSpPr>
        <p:spPr>
          <a:xfrm>
            <a:off x="2976286" y="167604"/>
            <a:ext cx="7862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№ 766 от 23.12.2020</a:t>
            </a:r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EE8E2F-EDAC-4E4F-9D35-C6A67D53DF7A}"/>
              </a:ext>
            </a:extLst>
          </p:cNvPr>
          <p:cNvSpPr txBox="1"/>
          <p:nvPr/>
        </p:nvSpPr>
        <p:spPr>
          <a:xfrm>
            <a:off x="240697" y="1059844"/>
            <a:ext cx="11799757" cy="16601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spcBef>
                <a:spcPts val="1000"/>
              </a:spcBef>
              <a:buClr>
                <a:schemeClr val="tx1"/>
              </a:buClr>
            </a:pPr>
            <a:r>
              <a:rPr lang="ru-RU" sz="2400" dirty="0">
                <a:solidFill>
                  <a:srgbClr val="002060"/>
                </a:solidFill>
              </a:rPr>
              <a:t>О внесении изменений в федеральный 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утверждённый приказом Министерства просвещения Российской Федерации от 20.05.2020 г. № 254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340BB33A-5A3D-4525-B515-399C4B1D1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272770"/>
              </p:ext>
            </p:extLst>
          </p:nvPr>
        </p:nvGraphicFramePr>
        <p:xfrm>
          <a:off x="321568" y="2711298"/>
          <a:ext cx="11629735" cy="21945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56405">
                  <a:extLst>
                    <a:ext uri="{9D8B030D-6E8A-4147-A177-3AD203B41FA5}">
                      <a16:colId xmlns:a16="http://schemas.microsoft.com/office/drawing/2014/main" val="314005032"/>
                    </a:ext>
                  </a:extLst>
                </a:gridCol>
                <a:gridCol w="2656573">
                  <a:extLst>
                    <a:ext uri="{9D8B030D-6E8A-4147-A177-3AD203B41FA5}">
                      <a16:colId xmlns:a16="http://schemas.microsoft.com/office/drawing/2014/main" val="1519010965"/>
                    </a:ext>
                  </a:extLst>
                </a:gridCol>
                <a:gridCol w="2079056">
                  <a:extLst>
                    <a:ext uri="{9D8B030D-6E8A-4147-A177-3AD203B41FA5}">
                      <a16:colId xmlns:a16="http://schemas.microsoft.com/office/drawing/2014/main" val="3314493283"/>
                    </a:ext>
                  </a:extLst>
                </a:gridCol>
                <a:gridCol w="356135">
                  <a:extLst>
                    <a:ext uri="{9D8B030D-6E8A-4147-A177-3AD203B41FA5}">
                      <a16:colId xmlns:a16="http://schemas.microsoft.com/office/drawing/2014/main" val="700279733"/>
                    </a:ext>
                  </a:extLst>
                </a:gridCol>
                <a:gridCol w="2634420">
                  <a:extLst>
                    <a:ext uri="{9D8B030D-6E8A-4147-A177-3AD203B41FA5}">
                      <a16:colId xmlns:a16="http://schemas.microsoft.com/office/drawing/2014/main" val="560450664"/>
                    </a:ext>
                  </a:extLst>
                </a:gridCol>
                <a:gridCol w="1529823">
                  <a:extLst>
                    <a:ext uri="{9D8B030D-6E8A-4147-A177-3AD203B41FA5}">
                      <a16:colId xmlns:a16="http://schemas.microsoft.com/office/drawing/2014/main" val="3249760624"/>
                    </a:ext>
                  </a:extLst>
                </a:gridCol>
                <a:gridCol w="1017323">
                  <a:extLst>
                    <a:ext uri="{9D8B030D-6E8A-4147-A177-3AD203B41FA5}">
                      <a16:colId xmlns:a16="http://schemas.microsoft.com/office/drawing/2014/main" val="4105581661"/>
                    </a:ext>
                  </a:extLst>
                </a:gridCol>
              </a:tblGrid>
              <a:tr h="39821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1.1.2.4.2.13.1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1.1.2.4.2.13.2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1.1.2.4.2.13.3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</a:rPr>
                        <a:t>Алгебра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spc="-60">
                          <a:solidFill>
                            <a:schemeClr val="tx1"/>
                          </a:solidFill>
                          <a:effectLst/>
                        </a:rPr>
                        <a:t>Мордкович А.Г., Семенов П.В., Александрова Л.А., Мардахаева Е.Л.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ООО «БИНОМ. Лаборатория знаний»; АО «Издательство «Просвещение»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От 20 мая 2020 года </a:t>
                      </a:r>
                    </a:p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№ 254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4736711"/>
                  </a:ext>
                </a:extLst>
              </a:tr>
              <a:tr h="894355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1.1.3.4.1.25.1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1.1.3.4.1.25.2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Математика: алгебра и начала математического анализа, геометрия. Алгебра и начала математического анализа (в 2 частях)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Мордкович А.Г., </a:t>
                      </a:r>
                    </a:p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Семенов П.В., Александрова Л.А., </a:t>
                      </a:r>
                    </a:p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Мардахаева Е.Л.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АО «Издательство «Просвещение»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Польшакова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О.Е., Еремченко И.А.,</a:t>
                      </a:r>
                    </a:p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Кожанова А.П., </a:t>
                      </a:r>
                    </a:p>
                    <a:p>
                      <a:pPr algn="l"/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Кочагина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М.Н.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До 28 июня 2025 года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295161"/>
                  </a:ext>
                </a:extLst>
              </a:tr>
            </a:tbl>
          </a:graphicData>
        </a:graphic>
      </p:graphicFrame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FEF0FE6-199A-48D4-AA99-9A351586AA5C}"/>
              </a:ext>
            </a:extLst>
          </p:cNvPr>
          <p:cNvGrpSpPr/>
          <p:nvPr/>
        </p:nvGrpSpPr>
        <p:grpSpPr>
          <a:xfrm>
            <a:off x="7282922" y="4965072"/>
            <a:ext cx="2592598" cy="1787962"/>
            <a:chOff x="7038278" y="2148694"/>
            <a:chExt cx="3498776" cy="268555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C6B853B-3F1E-4755-A2AC-E0B60BBAD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278" y="2263011"/>
              <a:ext cx="886441" cy="112755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3337993-AA43-483E-9424-2CDBCABE3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881" y="2963232"/>
              <a:ext cx="883663" cy="112755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B2929A2-F67D-455B-B353-058BBDA49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945" y="2148694"/>
              <a:ext cx="883662" cy="1127553"/>
            </a:xfrm>
            <a:prstGeom prst="rect">
              <a:avLst/>
            </a:prstGeom>
          </p:spPr>
        </p:pic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1DFD3A35-83AC-44CA-9774-5DCF44602168}"/>
                </a:ext>
              </a:extLst>
            </p:cNvPr>
            <p:cNvGrpSpPr/>
            <p:nvPr/>
          </p:nvGrpSpPr>
          <p:grpSpPr>
            <a:xfrm>
              <a:off x="8284599" y="2777871"/>
              <a:ext cx="2252455" cy="2056375"/>
              <a:chOff x="10265681" y="1711155"/>
              <a:chExt cx="1766506" cy="1689066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35CB86A7-7EE7-46BD-AF87-29128D2E65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873"/>
              <a:stretch/>
            </p:blipFill>
            <p:spPr>
              <a:xfrm>
                <a:off x="10265681" y="2437267"/>
                <a:ext cx="683823" cy="9629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1CC213AD-4799-4D19-BB6D-4CCBC794A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9762" y="1747318"/>
                <a:ext cx="693020" cy="9763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B46FC592-D9D9-4899-86DD-0A67C69B74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9"/>
              <a:stretch/>
            </p:blipFill>
            <p:spPr>
              <a:xfrm>
                <a:off x="11359087" y="1711155"/>
                <a:ext cx="673100" cy="884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2B4A8B90-BA03-4E41-AD0B-AB20654CB7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"/>
              <a:stretch/>
            </p:blipFill>
            <p:spPr>
              <a:xfrm>
                <a:off x="11126180" y="2437267"/>
                <a:ext cx="698559" cy="9201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5166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5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для 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г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4740266" y="5107893"/>
            <a:ext cx="619475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8, бизнес-центр «Новослободский»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kumimoji="0" lang="ru-RU" sz="1200" b="0" i="0" u="none" strike="noStrike" kern="1200" cap="none" spc="-4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192" name="Picture 32" descr="http://qrcoder.ru/code/?https%3A%2F%2Fshop.prosv.ru%2F&amp;8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44" y="5121401"/>
            <a:ext cx="1105175" cy="11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42862" y="155015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40" dirty="0">
                <a:solidFill>
                  <a:srgbClr val="2A3393"/>
                </a:solidFill>
                <a:latin typeface="+mn-lt"/>
                <a:ea typeface="Cambria Math" panose="02040503050406030204" pitchFamily="18" charset="0"/>
                <a:cs typeface="Open Sans" panose="020B0606030504020204" pitchFamily="34" charset="0"/>
              </a:rPr>
              <a:t>СПАСИБО ЗА ВНИМАНИЕ!</a:t>
            </a:r>
            <a:br>
              <a:rPr lang="ru-RU" sz="3200" b="1" spc="-40" dirty="0">
                <a:solidFill>
                  <a:srgbClr val="2A3393"/>
                </a:solidFill>
                <a:latin typeface="+mn-lt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lang="ru-RU" sz="3200" b="1" spc="-40" dirty="0">
                <a:solidFill>
                  <a:srgbClr val="2A3393"/>
                </a:solidFill>
                <a:latin typeface="+mn-lt"/>
                <a:ea typeface="Cambria Math" panose="02040503050406030204" pitchFamily="18" charset="0"/>
                <a:cs typeface="Open Sans" panose="020B0606030504020204" pitchFamily="34" charset="0"/>
              </a:rPr>
              <a:t/>
            </a:r>
            <a:br>
              <a:rPr lang="ru-RU" sz="3200" b="1" spc="-40" dirty="0">
                <a:solidFill>
                  <a:srgbClr val="2A3393"/>
                </a:solidFill>
                <a:latin typeface="+mn-lt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lang="ru-RU" sz="3200" b="1" spc="-40" dirty="0">
              <a:solidFill>
                <a:srgbClr val="2A3393"/>
              </a:solidFill>
              <a:latin typeface="+mn-lt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0"/>
            <a:ext cx="12106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695D169-DBBF-4DE1-BFB6-76C36AEFC838}"/>
              </a:ext>
            </a:extLst>
          </p:cNvPr>
          <p:cNvGrpSpPr/>
          <p:nvPr/>
        </p:nvGrpSpPr>
        <p:grpSpPr>
          <a:xfrm>
            <a:off x="7038278" y="2148694"/>
            <a:ext cx="3498776" cy="2685552"/>
            <a:chOff x="7038278" y="2148694"/>
            <a:chExt cx="3498776" cy="268555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3960E06-83A0-4BE3-8D2D-8B152AE73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278" y="2263011"/>
              <a:ext cx="886441" cy="112755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C2C1679-B871-424B-AA64-439E78890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881" y="2963232"/>
              <a:ext cx="883663" cy="112755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E35090D-B029-4598-BCF9-B2A5E3CAF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945" y="2148694"/>
              <a:ext cx="883662" cy="1127553"/>
            </a:xfrm>
            <a:prstGeom prst="rect">
              <a:avLst/>
            </a:prstGeom>
          </p:spPr>
        </p:pic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39ED895-31C1-4295-8818-41DC9DF679A3}"/>
                </a:ext>
              </a:extLst>
            </p:cNvPr>
            <p:cNvGrpSpPr/>
            <p:nvPr/>
          </p:nvGrpSpPr>
          <p:grpSpPr>
            <a:xfrm>
              <a:off x="8284599" y="2777871"/>
              <a:ext cx="2252455" cy="2056375"/>
              <a:chOff x="10265681" y="1711155"/>
              <a:chExt cx="1766506" cy="1689066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6C31E4C4-4B01-4A6F-BD68-ABA324BA1E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r="873"/>
              <a:stretch/>
            </p:blipFill>
            <p:spPr>
              <a:xfrm>
                <a:off x="10265681" y="2437267"/>
                <a:ext cx="683823" cy="9629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2A6934A4-BBFA-4644-9BD9-A409D38AC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19763" y="1747318"/>
                <a:ext cx="693020" cy="9763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430883E6-8027-4E97-849D-08D7AC4A5E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9"/>
              <a:stretch/>
            </p:blipFill>
            <p:spPr>
              <a:xfrm>
                <a:off x="11359087" y="1711155"/>
                <a:ext cx="673100" cy="884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A4B4D5B0-A5B1-45DB-A1B2-D3B7EBE36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"/>
              <a:stretch/>
            </p:blipFill>
            <p:spPr>
              <a:xfrm>
                <a:off x="11126180" y="2437267"/>
                <a:ext cx="698559" cy="9201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14224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533" name="Группа 5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E327042-7439-4C0C-B06B-E040FD17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51" y="161008"/>
            <a:ext cx="8229600" cy="1143000"/>
          </a:xfr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Математика в школе — не наука и даже не основы науки, а учебный предмет</a:t>
            </a:r>
            <a:endParaRPr lang="ru-RU" sz="2800" dirty="0"/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994230C2-C939-4213-88C5-C56008103F17}"/>
              </a:ext>
            </a:extLst>
          </p:cNvPr>
          <p:cNvSpPr txBox="1">
            <a:spLocks/>
          </p:cNvSpPr>
          <p:nvPr/>
        </p:nvSpPr>
        <p:spPr>
          <a:xfrm>
            <a:off x="976165" y="1765220"/>
            <a:ext cx="10499813" cy="459084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 учебном предмете не обязательно соблюдать законы математики как науки, например, такие: </a:t>
            </a:r>
          </a:p>
          <a:p>
            <a:pPr marL="90000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всё начинается с аксиом, </a:t>
            </a:r>
          </a:p>
          <a:p>
            <a:pPr marL="90000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нельзя начинать изучение теории без строгого определения основного понятия, </a:t>
            </a:r>
          </a:p>
          <a:p>
            <a:pPr marL="90000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все утверждения надо доказывать и т. д.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endParaRPr lang="ru-RU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Зачастую более важны законы педагогики и психологии, постулаты теории развивающего обучения. </a:t>
            </a:r>
          </a:p>
          <a:p>
            <a:pPr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25" name="Рисунок 24" descr="LAB_MORDCOVICH_LOGO_C.jpg">
            <a:extLst>
              <a:ext uri="{FF2B5EF4-FFF2-40B4-BE49-F238E27FC236}">
                <a16:creationId xmlns:a16="http://schemas.microsoft.com/office/drawing/2014/main" id="{3D6192C2-F305-445C-8ED1-DD79951102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7606" y="259216"/>
            <a:ext cx="1123988" cy="8367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20FFB51-DE79-4F67-872C-C043FF4D47EF}"/>
              </a:ext>
            </a:extLst>
          </p:cNvPr>
          <p:cNvGrpSpPr/>
          <p:nvPr/>
        </p:nvGrpSpPr>
        <p:grpSpPr>
          <a:xfrm>
            <a:off x="9537192" y="3514334"/>
            <a:ext cx="2214875" cy="1527447"/>
            <a:chOff x="7038278" y="2148694"/>
            <a:chExt cx="3498776" cy="268555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630676F8-338B-4786-9D28-E14ABDFB1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278" y="2263011"/>
              <a:ext cx="886441" cy="1127553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735A96C-FB83-4389-96D6-E43A39859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881" y="2963232"/>
              <a:ext cx="883663" cy="112755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09024610-235A-4E5A-B314-CEBAED28E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945" y="2148694"/>
              <a:ext cx="883662" cy="1127553"/>
            </a:xfrm>
            <a:prstGeom prst="rect">
              <a:avLst/>
            </a:prstGeom>
          </p:spPr>
        </p:pic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02E62194-386D-46FA-B4B1-B921516DB6E6}"/>
                </a:ext>
              </a:extLst>
            </p:cNvPr>
            <p:cNvGrpSpPr/>
            <p:nvPr/>
          </p:nvGrpSpPr>
          <p:grpSpPr>
            <a:xfrm>
              <a:off x="8284599" y="2777871"/>
              <a:ext cx="2252455" cy="2056375"/>
              <a:chOff x="10265681" y="1711155"/>
              <a:chExt cx="1766506" cy="1689066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328E3768-A732-4C18-99C3-0ABDCA0148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873"/>
              <a:stretch/>
            </p:blipFill>
            <p:spPr>
              <a:xfrm>
                <a:off x="10265681" y="2437267"/>
                <a:ext cx="683823" cy="9629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B00A0444-1B2E-410A-9EC1-02C699C98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9763" y="1747318"/>
                <a:ext cx="693020" cy="9763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D989B14C-86FD-4D82-82FE-19DDCAC35B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9"/>
              <a:stretch/>
            </p:blipFill>
            <p:spPr>
              <a:xfrm>
                <a:off x="11359087" y="1711155"/>
                <a:ext cx="673100" cy="884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4256B726-9360-4CAA-9065-01B86655A9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"/>
              <a:stretch/>
            </p:blipFill>
            <p:spPr>
              <a:xfrm>
                <a:off x="11126180" y="2437267"/>
                <a:ext cx="698559" cy="9201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27171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533" name="Группа 5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417FF74-27A0-4D34-88DA-A4D295C0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507" y="115288"/>
            <a:ext cx="8229600" cy="1143000"/>
          </a:xfr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Принципы развивающего обучения Л.В. Занкова, реализованные в УМК «Лаборатория </a:t>
            </a:r>
            <a:r>
              <a:rPr lang="ru-RU" sz="2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А.Г.Мордковича</a:t>
            </a:r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2800" dirty="0"/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C0F47E2A-A87D-42F3-BACF-4352326E491B}"/>
              </a:ext>
            </a:extLst>
          </p:cNvPr>
          <p:cNvSpPr txBox="1">
            <a:spLocks/>
          </p:cNvSpPr>
          <p:nvPr/>
        </p:nvSpPr>
        <p:spPr>
          <a:xfrm>
            <a:off x="539551" y="1412776"/>
            <a:ext cx="11228771" cy="504056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77500" lnSpcReduction="20000"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200" dirty="0"/>
              <a:t>	</a:t>
            </a:r>
            <a:r>
              <a:rPr lang="ru-RU" sz="23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1.</a:t>
            </a:r>
            <a:r>
              <a:rPr lang="ru-RU" sz="23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Теория занимает приоритетное положение. Это характерная особенность учебной дисциплины «математика».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2.</a:t>
            </a: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Изучение материала должно проходить в быстром темпе. Наши учебники насыщены информацией.</a:t>
            </a:r>
          </a:p>
          <a:p>
            <a:pPr>
              <a:buFont typeface="Arial" panose="020B0604020202020204" pitchFamily="34" charset="0"/>
              <a:buNone/>
            </a:pPr>
            <a:endParaRPr lang="ru-RU" sz="2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Основное внимание при изложении материала уделяется трудным местам курса. Трудности не отметаются, а преодолеваются совместной работой с учащимися с помощью отыскания адекватных методических средств.</a:t>
            </a:r>
          </a:p>
          <a:p>
            <a:pPr>
              <a:buFont typeface="Arial" panose="020B0604020202020204" pitchFamily="34" charset="0"/>
              <a:buNone/>
            </a:pPr>
            <a:endParaRPr lang="ru-RU" sz="2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4.</a:t>
            </a: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Ученик не развивается по-настоящему, если он </a:t>
            </a:r>
            <a:r>
              <a:rPr lang="ru-RU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не осознает своего развития</a:t>
            </a: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не осознает, что изученный на уроке материал имеет гуманитарную (а не только информационную) ценность лично для него.</a:t>
            </a:r>
          </a:p>
          <a:p>
            <a:pPr>
              <a:buFont typeface="Arial" panose="020B0604020202020204" pitchFamily="34" charset="0"/>
              <a:buNone/>
            </a:pPr>
            <a:endParaRPr lang="ru-RU" sz="2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5.</a:t>
            </a: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 развитии всех учащихся</a:t>
            </a: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Принцип означает дифференцированность в обучении.  Подходы к решению этой проблемы мы наметили. Особенно ярко это видно в </a:t>
            </a:r>
            <a:r>
              <a:rPr lang="ru-RU" sz="2600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трехуровневой системе упражнений </a:t>
            </a:r>
            <a:r>
              <a:rPr lang="ru-RU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 каждому параграфу. Два уровня — базовые, строго в рамках стандарта (простые задания и задания средней трудности), третий – задания повышенной сложности. Упражнения во многих случаях идут блоками, от номера к номеру добавляется только один новый дидактический компонент, который учитель легко обнаружит и поймёт, надо ли ему в своём конкретном классе идти с предлагаемой авторами скоростью, не стоит ли кое-какие номера пропустить.</a:t>
            </a:r>
            <a:endParaRPr lang="ru-RU" sz="2600" dirty="0"/>
          </a:p>
        </p:txBody>
      </p:sp>
      <p:pic>
        <p:nvPicPr>
          <p:cNvPr id="25" name="Рисунок 24" descr="LAB_MORDCOVICH_LOGO_C.jpg">
            <a:extLst>
              <a:ext uri="{FF2B5EF4-FFF2-40B4-BE49-F238E27FC236}">
                <a16:creationId xmlns:a16="http://schemas.microsoft.com/office/drawing/2014/main" id="{B836C2B9-6CBC-4AAE-94D7-69D8D23A88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7606" y="259216"/>
            <a:ext cx="1123988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6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533" name="Группа 5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FEFD3E7-EF41-44C1-A6BD-A7413956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757" y="194745"/>
            <a:ext cx="8229600" cy="1143000"/>
          </a:xfr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О проблемном обучении </a:t>
            </a:r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D2819592-C59E-4415-B4E7-E6079D52C8C2}"/>
              </a:ext>
            </a:extLst>
          </p:cNvPr>
          <p:cNvSpPr txBox="1">
            <a:spLocks/>
          </p:cNvSpPr>
          <p:nvPr/>
        </p:nvSpPr>
        <p:spPr>
          <a:xfrm>
            <a:off x="457199" y="1484784"/>
            <a:ext cx="11365989" cy="511256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32500" lnSpcReduction="20000"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dirty="0"/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7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Три подхода, в той или иной степени ассоциирующиеся с проблемным обучением:</a:t>
            </a:r>
            <a:endParaRPr lang="en-US" sz="7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7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1. </a:t>
            </a:r>
            <a:r>
              <a:rPr lang="ru-RU" sz="7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метод обучения с помощью задач;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7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2. </a:t>
            </a:r>
            <a:r>
              <a:rPr lang="ru-RU" sz="7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метод обучения с помощью создания проблемных ситуаций</a:t>
            </a:r>
            <a:r>
              <a:rPr lang="en-US" sz="7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7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7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3. </a:t>
            </a:r>
            <a:r>
              <a:rPr lang="ru-RU" sz="7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собственно проблемное обучение.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7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5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5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Метод обучения с помощью задач. </a:t>
            </a:r>
            <a:r>
              <a:rPr lang="ru-RU" sz="5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 начале урока учитель предлагает ученикам задачу, решить которую они пока не в состоянии. Он кое-что объясняет, вводит новые элементы теории, затем возвращается к исходной задаче и доводит её до конца.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5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Вполне пригодный метод обучения, но есть один крупный недостаток — он не является личностно-ориентированным. Задача, которая разбирается на уроке, нужна </a:t>
            </a:r>
            <a:r>
              <a:rPr lang="ru-RU" sz="5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не ученику, а учителю.</a:t>
            </a:r>
            <a:r>
              <a:rPr lang="ru-RU" sz="5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Учитель навязывает её учащимся, поскольку это сделает процесс объяснения нового материала </a:t>
            </a:r>
            <a:r>
              <a:rPr lang="ru-RU" sz="5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более комфортным для учителя</a:t>
            </a:r>
            <a:r>
              <a:rPr lang="ru-RU" sz="5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5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5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5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Метод создания проблемных ситуаций. </a:t>
            </a:r>
            <a:r>
              <a:rPr lang="ru-RU" sz="5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 проблемную ситуацию учащегося загоняет учитель и сам его из проблемной ситуации выводит, причём на том же уроке. При использовании указанных двух методов учащиеся, как правило, пассивны.</a:t>
            </a:r>
            <a:endParaRPr lang="en-US" sz="5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5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5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5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При правильном подходе к проблемному обучению ситуация иная: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5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1) с проблемой должен непосредственно столкнуться сам учащийся. Решая задачу или проводя какие-то рассуждения, он должен лично убедиться в том, что что-то ему не по силам, поскольку он, видимо, чего-то не знает (в нашем курсе это, как правило, связано с выходом на новую математическую модель).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5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2) решение проблемы должно быть отсрочено по времени, проблема должна «отлежаться», «обрасти мясом». Только при этих условиях, добравшись до решения проблемы, учащийся поймёт, что он продвинулся в своём развитии, и получит определённые положительные эмоции.</a:t>
            </a:r>
          </a:p>
        </p:txBody>
      </p:sp>
      <p:pic>
        <p:nvPicPr>
          <p:cNvPr id="25" name="Рисунок 24" descr="LAB_MORDCOVICH_LOGO_C.jpg">
            <a:extLst>
              <a:ext uri="{FF2B5EF4-FFF2-40B4-BE49-F238E27FC236}">
                <a16:creationId xmlns:a16="http://schemas.microsoft.com/office/drawing/2014/main" id="{85CCE3CA-BAC3-46F0-BBE0-CE000CB0E0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7606" y="259216"/>
            <a:ext cx="1123988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6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533" name="Группа 5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C64F919-38C9-4C29-9D4C-39CD3F6C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697" y="161008"/>
            <a:ext cx="8229600" cy="1143000"/>
          </a:xfr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Триада, по которой строится изложение учебного материала в УМК «Лаборатория </a:t>
            </a:r>
            <a:r>
              <a:rPr lang="ru-RU" sz="2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А.Г.Мордковича</a:t>
            </a:r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1875A447-372D-492B-A2DD-96EDE1008970}"/>
              </a:ext>
            </a:extLst>
          </p:cNvPr>
          <p:cNvSpPr txBox="1">
            <a:spLocks/>
          </p:cNvSpPr>
          <p:nvPr/>
        </p:nvSpPr>
        <p:spPr>
          <a:xfrm>
            <a:off x="1833345" y="1515170"/>
            <a:ext cx="8229600" cy="14401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25" tIns="91425" rIns="91425" bIns="91425" rtlCol="0" anchor="t" anchorCtr="0">
            <a:norm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/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60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Функция</a:t>
            </a:r>
            <a:endParaRPr lang="ru-RU" sz="6000" i="1" dirty="0"/>
          </a:p>
        </p:txBody>
      </p:sp>
      <p:sp>
        <p:nvSpPr>
          <p:cNvPr id="25" name="Содержимое 2">
            <a:extLst>
              <a:ext uri="{FF2B5EF4-FFF2-40B4-BE49-F238E27FC236}">
                <a16:creationId xmlns:a16="http://schemas.microsoft.com/office/drawing/2014/main" id="{570DBB4E-13A9-45A1-9274-05A900B7964D}"/>
              </a:ext>
            </a:extLst>
          </p:cNvPr>
          <p:cNvSpPr txBox="1">
            <a:spLocks/>
          </p:cNvSpPr>
          <p:nvPr/>
        </p:nvSpPr>
        <p:spPr>
          <a:xfrm>
            <a:off x="1854033" y="3171354"/>
            <a:ext cx="8229600" cy="1224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ru-RU" sz="7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уравнения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kumimoji="0" lang="ru-RU" sz="7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Содержимое 2">
            <a:extLst>
              <a:ext uri="{FF2B5EF4-FFF2-40B4-BE49-F238E27FC236}">
                <a16:creationId xmlns:a16="http://schemas.microsoft.com/office/drawing/2014/main" id="{AC429161-AD16-4D6A-8A95-0B9198A8AA41}"/>
              </a:ext>
            </a:extLst>
          </p:cNvPr>
          <p:cNvSpPr txBox="1">
            <a:spLocks/>
          </p:cNvSpPr>
          <p:nvPr/>
        </p:nvSpPr>
        <p:spPr>
          <a:xfrm>
            <a:off x="2070057" y="4827538"/>
            <a:ext cx="8229600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ru-RU" sz="7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формулы</a:t>
            </a:r>
            <a:endParaRPr kumimoji="0" lang="ru-RU" sz="7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трелка вниз 8">
            <a:extLst>
              <a:ext uri="{FF2B5EF4-FFF2-40B4-BE49-F238E27FC236}">
                <a16:creationId xmlns:a16="http://schemas.microsoft.com/office/drawing/2014/main" id="{C90C5D1F-6D74-4EC4-A296-9851A9B6C972}"/>
              </a:ext>
            </a:extLst>
          </p:cNvPr>
          <p:cNvSpPr/>
          <p:nvPr/>
        </p:nvSpPr>
        <p:spPr>
          <a:xfrm>
            <a:off x="4446321" y="2955330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9">
            <a:extLst>
              <a:ext uri="{FF2B5EF4-FFF2-40B4-BE49-F238E27FC236}">
                <a16:creationId xmlns:a16="http://schemas.microsoft.com/office/drawing/2014/main" id="{48FD9809-886E-4CF8-93E6-E9B7C2BAD76F}"/>
              </a:ext>
            </a:extLst>
          </p:cNvPr>
          <p:cNvSpPr/>
          <p:nvPr/>
        </p:nvSpPr>
        <p:spPr>
          <a:xfrm>
            <a:off x="7254633" y="4467498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LAB_MORDCOVICH_LOGO_C.jpg">
            <a:extLst>
              <a:ext uri="{FF2B5EF4-FFF2-40B4-BE49-F238E27FC236}">
                <a16:creationId xmlns:a16="http://schemas.microsoft.com/office/drawing/2014/main" id="{C28BCD74-8729-46BC-AD07-7DF78BCB09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7606" y="259216"/>
            <a:ext cx="1123988" cy="836712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305191D-705D-4FE3-B43F-A92E833C3AA8}"/>
              </a:ext>
            </a:extLst>
          </p:cNvPr>
          <p:cNvGrpSpPr/>
          <p:nvPr/>
        </p:nvGrpSpPr>
        <p:grpSpPr>
          <a:xfrm>
            <a:off x="8900581" y="2019680"/>
            <a:ext cx="2714050" cy="2021517"/>
            <a:chOff x="7038278" y="2148694"/>
            <a:chExt cx="3498776" cy="2685552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FB9D7A9-3790-4E01-B0B8-8F39D8C36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278" y="2263011"/>
              <a:ext cx="886441" cy="112755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368C92-D7D9-4F67-BF8B-9C7C20534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881" y="2963232"/>
              <a:ext cx="883663" cy="1127553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F120B4C-C123-41C6-87CA-5D46D9D18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945" y="2148694"/>
              <a:ext cx="883662" cy="1127553"/>
            </a:xfrm>
            <a:prstGeom prst="rect">
              <a:avLst/>
            </a:prstGeom>
          </p:spPr>
        </p:pic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60934850-6F27-4EAA-9140-43BF4E5F668A}"/>
                </a:ext>
              </a:extLst>
            </p:cNvPr>
            <p:cNvGrpSpPr/>
            <p:nvPr/>
          </p:nvGrpSpPr>
          <p:grpSpPr>
            <a:xfrm>
              <a:off x="8284599" y="2777871"/>
              <a:ext cx="2252455" cy="2056375"/>
              <a:chOff x="10265681" y="1711155"/>
              <a:chExt cx="1766506" cy="1689066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B3193227-6650-4107-B730-F540235996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873"/>
              <a:stretch/>
            </p:blipFill>
            <p:spPr>
              <a:xfrm>
                <a:off x="10265681" y="2437267"/>
                <a:ext cx="683823" cy="9629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63FDCDA5-C7BA-40B0-A13F-CDFD69DE9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9763" y="1747318"/>
                <a:ext cx="693020" cy="9763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E7D5C8C2-2997-4E8D-9ECE-0A493EE0F2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9"/>
              <a:stretch/>
            </p:blipFill>
            <p:spPr>
              <a:xfrm>
                <a:off x="11359087" y="1711155"/>
                <a:ext cx="673100" cy="884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1668C15-3A88-400F-A194-98B85240F0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"/>
              <a:stretch/>
            </p:blipFill>
            <p:spPr>
              <a:xfrm>
                <a:off x="11126180" y="2437267"/>
                <a:ext cx="698559" cy="9201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15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533" name="Группа 5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FCD70901-5E9C-4E99-91DA-13A06760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542" y="62020"/>
            <a:ext cx="8121196" cy="1574756"/>
          </a:xfr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Приоритетность функционально-графической линии имеет ярко выраженный психологический подтекст</a:t>
            </a:r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60DD91A6-7CEB-4176-AEA3-932B3EE1F15F}"/>
              </a:ext>
            </a:extLst>
          </p:cNvPr>
          <p:cNvSpPr txBox="1">
            <a:spLocks/>
          </p:cNvSpPr>
          <p:nvPr/>
        </p:nvSpPr>
        <p:spPr>
          <a:xfrm>
            <a:off x="736613" y="1460208"/>
            <a:ext cx="10935871" cy="482453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dirty="0"/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Известно, что наш мозг состоит из двух полушарий. 	Левое, по образному замечанию 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академика В. И. Арнольда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отвечает «за умножение многочленов, языки, шахматы, интриги  и последовательности силлогизмов, а правое — за пространственную ориентацию, интуицию и всё необходимое в реальной жизни».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Алгебра в школе преимущественно левополушарна из-за засилья в ней формульной части, тогда как дети к началу изучения алгебры в большинстве своём </a:t>
            </a:r>
            <a:r>
              <a:rPr lang="ru-RU" sz="20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правополушарны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Налицо противоречие между построением курса и возможностями детей.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Приоритет функционально-графической линии сглаживает это противоречие, поскольку активно опирается на возможности правого полушария, создаёт нормальную среду для гармоничной работы обоих полушарий мозга.</a:t>
            </a:r>
          </a:p>
          <a:p>
            <a:pPr>
              <a:buFont typeface="Arial" panose="020B0604020202020204" pitchFamily="34" charset="0"/>
              <a:buNone/>
            </a:pPr>
            <a:endParaRPr lang="ru-RU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Психолог И. </a:t>
            </a:r>
            <a:r>
              <a:rPr lang="ru-RU" sz="20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Солнье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Solgnier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):  </a:t>
            </a:r>
            <a:r>
              <a:rPr lang="ru-RU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Обучая левое полушарие, вы обучаете только левое полушарие. Обучая правое полушарие, вы обучаете весь мозг</a:t>
            </a:r>
            <a:r>
              <a:rPr lang="ru-RU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».</a:t>
            </a:r>
            <a:endParaRPr lang="ru-RU" sz="2000" b="1" i="1" dirty="0"/>
          </a:p>
        </p:txBody>
      </p:sp>
      <p:pic>
        <p:nvPicPr>
          <p:cNvPr id="25" name="Рисунок 24" descr="LAB_MORDCOVICH_LOGO_C.jpg">
            <a:extLst>
              <a:ext uri="{FF2B5EF4-FFF2-40B4-BE49-F238E27FC236}">
                <a16:creationId xmlns:a16="http://schemas.microsoft.com/office/drawing/2014/main" id="{5FD3693E-E960-4F81-B180-A00DD83143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7606" y="259216"/>
            <a:ext cx="1123988" cy="8367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C05399-A85B-4198-A26E-C0A4616BDE4F}"/>
              </a:ext>
            </a:extLst>
          </p:cNvPr>
          <p:cNvGrpSpPr/>
          <p:nvPr/>
        </p:nvGrpSpPr>
        <p:grpSpPr>
          <a:xfrm>
            <a:off x="10276979" y="4842864"/>
            <a:ext cx="1755207" cy="1320604"/>
            <a:chOff x="7038278" y="2148694"/>
            <a:chExt cx="3498776" cy="268555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A8EBB604-F48C-4673-821F-71AC532E0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278" y="2263011"/>
              <a:ext cx="886441" cy="1127553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84A523D0-0B4D-4F32-85E4-0308F3FA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881" y="2963232"/>
              <a:ext cx="883663" cy="112755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89F695F-C611-4F2E-BB58-A77378737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945" y="2148694"/>
              <a:ext cx="883662" cy="1127553"/>
            </a:xfrm>
            <a:prstGeom prst="rect">
              <a:avLst/>
            </a:prstGeom>
          </p:spPr>
        </p:pic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EF6941B6-9EE3-43B1-9BF7-E1B3D0FAA8A2}"/>
                </a:ext>
              </a:extLst>
            </p:cNvPr>
            <p:cNvGrpSpPr/>
            <p:nvPr/>
          </p:nvGrpSpPr>
          <p:grpSpPr>
            <a:xfrm>
              <a:off x="8284599" y="2777871"/>
              <a:ext cx="2252455" cy="2056375"/>
              <a:chOff x="10265681" y="1711155"/>
              <a:chExt cx="1766506" cy="1689066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F4E2465C-77F0-4118-9064-56687C2AA7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873"/>
              <a:stretch/>
            </p:blipFill>
            <p:spPr>
              <a:xfrm>
                <a:off x="10265681" y="2437267"/>
                <a:ext cx="683823" cy="9629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880CBFD9-32C5-4721-A58B-394284FA3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9763" y="1747318"/>
                <a:ext cx="693020" cy="9763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5E55604B-414D-4452-8FEF-C587B0479B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9"/>
              <a:stretch/>
            </p:blipFill>
            <p:spPr>
              <a:xfrm>
                <a:off x="11359087" y="1711155"/>
                <a:ext cx="673100" cy="884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B125950F-ACEE-4DAF-9CB1-65F2EF1EBE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"/>
              <a:stretch/>
            </p:blipFill>
            <p:spPr>
              <a:xfrm>
                <a:off x="11126180" y="2437267"/>
                <a:ext cx="698559" cy="9201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86262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533" name="Группа 5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A1BAB953-7165-4DE8-BE82-3A4B192B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542" y="176247"/>
            <a:ext cx="8229600" cy="850106"/>
          </a:xfr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Об определениях в курсе математики</a:t>
            </a:r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40B87378-5D7A-4C34-9B8F-D9B92FCA98C4}"/>
              </a:ext>
            </a:extLst>
          </p:cNvPr>
          <p:cNvSpPr txBox="1">
            <a:spLocks/>
          </p:cNvSpPr>
          <p:nvPr/>
        </p:nvSpPr>
        <p:spPr>
          <a:xfrm>
            <a:off x="457199" y="1340768"/>
            <a:ext cx="10855581" cy="478539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400" dirty="0"/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Если основная задача учителя — обучение, то он имеет право давать формальное определение любого понятия тогда, когда считает нужным.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Если основная задача учителя — развитие, то следует продумать выбор места и времени (</a:t>
            </a:r>
            <a:r>
              <a:rPr lang="ru-RU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стратегия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 и этапы постепенного подхода к формальному определению на основе предварительного изучения понятия на более простых уровнях (</a:t>
            </a:r>
            <a:r>
              <a:rPr lang="ru-RU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тактика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Таких уровней в математике можно назвать три: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ru-RU" sz="24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наглядно-интуитивный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когда новое понятие вводится с опорой на интуитивные или образные представления учащихся;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ru-RU" sz="24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рабочий 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описательный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когда от учащегося требуется уметь отвечать не на вопрос «Что такое…», а на вопрос «Как ты понимаешь, что такое…»;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ru-RU" sz="24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формальный. </a:t>
            </a:r>
            <a:endParaRPr lang="ru-RU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Рисунок 24" descr="LAB_MORDCOVICH_LOGO_C.jpg">
            <a:extLst>
              <a:ext uri="{FF2B5EF4-FFF2-40B4-BE49-F238E27FC236}">
                <a16:creationId xmlns:a16="http://schemas.microsoft.com/office/drawing/2014/main" id="{4F07DCB5-1C86-4772-B61B-9E0359E6CC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7606" y="259216"/>
            <a:ext cx="1123988" cy="8367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D9F01D4-88C0-47FA-9ADD-2EA7EF2FB82B}"/>
              </a:ext>
            </a:extLst>
          </p:cNvPr>
          <p:cNvGrpSpPr/>
          <p:nvPr/>
        </p:nvGrpSpPr>
        <p:grpSpPr>
          <a:xfrm>
            <a:off x="10077712" y="3536493"/>
            <a:ext cx="1755207" cy="1320604"/>
            <a:chOff x="7038278" y="2148694"/>
            <a:chExt cx="3498776" cy="268555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C62573B-C240-452C-A512-482C03E29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278" y="2263011"/>
              <a:ext cx="886441" cy="1127553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D2A5D70-38A4-4A82-9733-BB1631547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881" y="2963232"/>
              <a:ext cx="883663" cy="112755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3B97B4A-F96D-4502-8AA1-AC710B2E3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945" y="2148694"/>
              <a:ext cx="883662" cy="1127553"/>
            </a:xfrm>
            <a:prstGeom prst="rect">
              <a:avLst/>
            </a:prstGeom>
          </p:spPr>
        </p:pic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682D7A83-5230-4957-AF3F-DFC83DE3109A}"/>
                </a:ext>
              </a:extLst>
            </p:cNvPr>
            <p:cNvGrpSpPr/>
            <p:nvPr/>
          </p:nvGrpSpPr>
          <p:grpSpPr>
            <a:xfrm>
              <a:off x="8284599" y="2777871"/>
              <a:ext cx="2252455" cy="2056375"/>
              <a:chOff x="10265681" y="1711155"/>
              <a:chExt cx="1766506" cy="1689066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40127DA6-6052-4A45-B6B2-90A101510A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873"/>
              <a:stretch/>
            </p:blipFill>
            <p:spPr>
              <a:xfrm>
                <a:off x="10265681" y="2437267"/>
                <a:ext cx="683823" cy="9629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8A33EDD6-2B6C-4250-80A5-9D7C1F72D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9763" y="1747318"/>
                <a:ext cx="693020" cy="9763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27759612-FB07-423E-9E3C-9EB9B8A05A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9"/>
              <a:stretch/>
            </p:blipFill>
            <p:spPr>
              <a:xfrm>
                <a:off x="11359087" y="1711155"/>
                <a:ext cx="673100" cy="884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2955D923-4090-4196-BE30-686E0CD659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"/>
              <a:stretch/>
            </p:blipFill>
            <p:spPr>
              <a:xfrm>
                <a:off x="11126180" y="2437267"/>
                <a:ext cx="698559" cy="9201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8762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533" name="Группа 5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571E4ACC-0462-4485-9274-50DF5B6F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701" y="230291"/>
            <a:ext cx="8229600" cy="922114"/>
          </a:xfr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Стратегия введения сложных математических понятий</a:t>
            </a:r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C2D4739D-70FF-471C-B3D9-553E5D455D08}"/>
              </a:ext>
            </a:extLst>
          </p:cNvPr>
          <p:cNvSpPr txBox="1">
            <a:spLocks/>
          </p:cNvSpPr>
          <p:nvPr/>
        </p:nvSpPr>
        <p:spPr>
          <a:xfrm>
            <a:off x="457199" y="1484784"/>
            <a:ext cx="11018779" cy="464137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400" dirty="0"/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Выходить на формальный уровень следует при выполнении двух условий: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1) если у учащихся накопился достаточный </a:t>
            </a:r>
            <a:r>
              <a:rPr lang="ru-RU" sz="2400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опыт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для адекватного восприятия вводимого понятия, причём опыт по двум направлениям: </a:t>
            </a:r>
            <a:r>
              <a:rPr lang="ru-RU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вербальный 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(опыт полноценного понимания всех слов, содержащихся в определении) и </a:t>
            </a:r>
            <a:r>
              <a:rPr lang="ru-RU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генетический 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(опыт использования понятия на наглядно-интуитивном и рабочем уровнях);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2) если у учащихся появилась </a:t>
            </a:r>
            <a:r>
              <a:rPr lang="ru-RU" sz="2400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потребность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в формальном определении понятия.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Новый математический термин и новое обозначение должны появляться мотивированно, тогда, когда в них возникает необходимость  –  в первую очередь в связи с появлением новой математической модели. Немотивированное введение нового термина провоцирует запоминание (компонент обучения) без понимания (и, следовательно, без развития).</a:t>
            </a:r>
          </a:p>
        </p:txBody>
      </p:sp>
      <p:pic>
        <p:nvPicPr>
          <p:cNvPr id="25" name="Рисунок 24" descr="LAB_MORDCOVICH_LOGO_C.jpg">
            <a:extLst>
              <a:ext uri="{FF2B5EF4-FFF2-40B4-BE49-F238E27FC236}">
                <a16:creationId xmlns:a16="http://schemas.microsoft.com/office/drawing/2014/main" id="{651E1B68-E924-4C96-8243-6A0A5F1030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7606" y="259216"/>
            <a:ext cx="1123988" cy="8367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6C2B192-E571-45BC-A147-DEC28133EB38}"/>
              </a:ext>
            </a:extLst>
          </p:cNvPr>
          <p:cNvGrpSpPr/>
          <p:nvPr/>
        </p:nvGrpSpPr>
        <p:grpSpPr>
          <a:xfrm>
            <a:off x="10360152" y="5373216"/>
            <a:ext cx="1755207" cy="1320604"/>
            <a:chOff x="7038278" y="2148694"/>
            <a:chExt cx="3498776" cy="268555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A5CDC1D-D19D-48EB-BA5A-76064A24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278" y="2263011"/>
              <a:ext cx="886441" cy="1127553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F33FF15-B97B-41AE-87A0-ABC466C8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881" y="2963232"/>
              <a:ext cx="883663" cy="112755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7529BE8-EF70-405E-8404-51828EF36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945" y="2148694"/>
              <a:ext cx="883662" cy="1127553"/>
            </a:xfrm>
            <a:prstGeom prst="rect">
              <a:avLst/>
            </a:prstGeom>
          </p:spPr>
        </p:pic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8D0BAB1D-CD7D-44EF-8A34-0EC70C87F45D}"/>
                </a:ext>
              </a:extLst>
            </p:cNvPr>
            <p:cNvGrpSpPr/>
            <p:nvPr/>
          </p:nvGrpSpPr>
          <p:grpSpPr>
            <a:xfrm>
              <a:off x="8284599" y="2777871"/>
              <a:ext cx="2252455" cy="2056375"/>
              <a:chOff x="10265681" y="1711155"/>
              <a:chExt cx="1766506" cy="1689066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5A655D88-3860-4A90-833A-8692F9C714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873"/>
              <a:stretch/>
            </p:blipFill>
            <p:spPr>
              <a:xfrm>
                <a:off x="10265681" y="2437267"/>
                <a:ext cx="683823" cy="9629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CE23304C-0EF4-49AD-AD8D-2BCAB6E38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9763" y="1747318"/>
                <a:ext cx="693020" cy="9763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E69CF3C2-DBAA-4877-B5E8-390F33C92E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9"/>
              <a:stretch/>
            </p:blipFill>
            <p:spPr>
              <a:xfrm>
                <a:off x="11359087" y="1711155"/>
                <a:ext cx="673100" cy="884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3699E1C2-503F-40AA-9D86-F72506F990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"/>
              <a:stretch/>
            </p:blipFill>
            <p:spPr>
              <a:xfrm>
                <a:off x="11126180" y="2437267"/>
                <a:ext cx="698559" cy="9201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9404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LAB_MORDCOVICH_LOGO_C.jpg">
            <a:extLst>
              <a:ext uri="{FF2B5EF4-FFF2-40B4-BE49-F238E27FC236}">
                <a16:creationId xmlns:a16="http://schemas.microsoft.com/office/drawing/2014/main" id="{73B5B996-C5AB-4310-95A9-E3782BD502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7606" y="259216"/>
            <a:ext cx="1123988" cy="8367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533" name="Группа 5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14B647D9-F3C0-42DE-84E1-B9FC7E9DF327}"/>
              </a:ext>
            </a:extLst>
          </p:cNvPr>
          <p:cNvSpPr txBox="1">
            <a:spLocks/>
          </p:cNvSpPr>
          <p:nvPr/>
        </p:nvSpPr>
        <p:spPr>
          <a:xfrm>
            <a:off x="2161484" y="-14025"/>
            <a:ext cx="7685259" cy="1292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cap="all" dirty="0">
              <a:solidFill>
                <a:srgbClr val="09A789"/>
              </a:solidFill>
            </a:endParaRPr>
          </a:p>
          <a:p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Стратегия и тактика изучения свойств функций </a:t>
            </a:r>
          </a:p>
          <a:p>
            <a:r>
              <a:rPr lang="ru-RU" sz="2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в курсе алгебры 7–11 классов</a:t>
            </a:r>
            <a:endParaRPr lang="ru-RU" sz="1400" b="1" cap="all" dirty="0"/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12529668-28D3-460E-A26C-08580A85D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88641"/>
              </p:ext>
            </p:extLst>
          </p:nvPr>
        </p:nvGraphicFramePr>
        <p:xfrm>
          <a:off x="486549" y="1467876"/>
          <a:ext cx="11267636" cy="4895153"/>
        </p:xfrm>
        <a:graphic>
          <a:graphicData uri="http://schemas.openxmlformats.org/drawingml/2006/table">
            <a:tbl>
              <a:tblPr/>
              <a:tblGrid>
                <a:gridCol w="3475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12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Свойство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Класс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7-й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8-й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9-й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10-й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11-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й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Область определения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Наибольшее и наименьшее значения функции на промежутке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Монотонность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Непрерывность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Ограниченность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 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Р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Выпуклость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Область значений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Р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Четность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Периодичность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Дифференцируемость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Экстремумы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ru-RU" sz="1600" b="1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9797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Н – наглядно-интуитивный уровень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 – рабочий уровень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(свойство функции изучается словесно, описательно, не загнанно в жесткую формальную конструкцию)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 – формальное определение свойства</a:t>
                      </a:r>
                      <a:endParaRPr lang="ru-RU" sz="16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53" marR="4935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9711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h.EyHthi.v4yHugp7p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666</Words>
  <Application>Microsoft Office PowerPoint</Application>
  <PresentationFormat>Широкоэкранный</PresentationFormat>
  <Paragraphs>222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Open Sans</vt:lpstr>
      <vt:lpstr>Arial</vt:lpstr>
      <vt:lpstr>Wingdings</vt:lpstr>
      <vt:lpstr>Cambria Math</vt:lpstr>
      <vt:lpstr>Calibri</vt:lpstr>
      <vt:lpstr>Times New Roman</vt:lpstr>
      <vt:lpstr>Calibri Light</vt:lpstr>
      <vt:lpstr>Open Sans Light</vt:lpstr>
      <vt:lpstr>Тема Office</vt:lpstr>
      <vt:lpstr>Слайд think-cell</vt:lpstr>
      <vt:lpstr>Функциональная линия — ведущая развивающая линия школьного курса алгебры</vt:lpstr>
      <vt:lpstr>Математика в школе — не наука и даже не основы науки, а учебный предмет</vt:lpstr>
      <vt:lpstr>Принципы развивающего обучения Л.В. Занкова, реализованные в УМК «Лаборатория А.Г.Мордковича»</vt:lpstr>
      <vt:lpstr>О проблемном обучении </vt:lpstr>
      <vt:lpstr>Триада, по которой строится изложение учебного материала в УМК «Лаборатория А.Г.Мордковича»</vt:lpstr>
      <vt:lpstr>Приоритетность функционально-графической линии имеет ярко выраженный психологический подтекст</vt:lpstr>
      <vt:lpstr>Об определениях в курсе математики</vt:lpstr>
      <vt:lpstr>Стратегия введения сложных математических понятий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Andriy</dc:creator>
  <cp:lastModifiedBy>Яковчук А.М.</cp:lastModifiedBy>
  <cp:revision>116</cp:revision>
  <dcterms:created xsi:type="dcterms:W3CDTF">2021-01-27T22:22:57Z</dcterms:created>
  <dcterms:modified xsi:type="dcterms:W3CDTF">2021-04-16T09:59:25Z</dcterms:modified>
</cp:coreProperties>
</file>