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5"/>
  </p:notesMasterIdLst>
  <p:sldIdLst>
    <p:sldId id="269" r:id="rId2"/>
    <p:sldId id="383" r:id="rId3"/>
    <p:sldId id="385" r:id="rId4"/>
    <p:sldId id="412" r:id="rId5"/>
    <p:sldId id="401" r:id="rId6"/>
    <p:sldId id="388" r:id="rId7"/>
    <p:sldId id="387" r:id="rId8"/>
    <p:sldId id="413" r:id="rId9"/>
    <p:sldId id="399" r:id="rId10"/>
    <p:sldId id="396" r:id="rId11"/>
    <p:sldId id="338" r:id="rId12"/>
    <p:sldId id="339" r:id="rId13"/>
    <p:sldId id="400" r:id="rId14"/>
    <p:sldId id="365" r:id="rId15"/>
    <p:sldId id="371" r:id="rId16"/>
    <p:sldId id="376" r:id="rId17"/>
    <p:sldId id="373" r:id="rId18"/>
    <p:sldId id="402" r:id="rId19"/>
    <p:sldId id="411" r:id="rId20"/>
    <p:sldId id="375" r:id="rId21"/>
    <p:sldId id="348" r:id="rId22"/>
    <p:sldId id="374" r:id="rId23"/>
    <p:sldId id="349" r:id="rId24"/>
    <p:sldId id="350" r:id="rId25"/>
    <p:sldId id="351" r:id="rId26"/>
    <p:sldId id="353" r:id="rId27"/>
    <p:sldId id="354" r:id="rId28"/>
    <p:sldId id="355" r:id="rId29"/>
    <p:sldId id="356" r:id="rId30"/>
    <p:sldId id="357" r:id="rId31"/>
    <p:sldId id="409" r:id="rId32"/>
    <p:sldId id="414" r:id="rId33"/>
    <p:sldId id="415" r:id="rId34"/>
    <p:sldId id="358" r:id="rId35"/>
    <p:sldId id="416" r:id="rId36"/>
    <p:sldId id="419" r:id="rId37"/>
    <p:sldId id="420" r:id="rId38"/>
    <p:sldId id="421" r:id="rId39"/>
    <p:sldId id="422" r:id="rId40"/>
    <p:sldId id="423" r:id="rId41"/>
    <p:sldId id="417" r:id="rId42"/>
    <p:sldId id="418" r:id="rId43"/>
    <p:sldId id="359" r:id="rId44"/>
  </p:sldIdLst>
  <p:sldSz cx="9144000" cy="6858000" type="screen4x3"/>
  <p:notesSz cx="6815138" cy="9931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6A32A0-79B6-4919-BBB3-CDB478780C16}" type="datetimeFigureOut">
              <a:rPr lang="ru-RU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18050"/>
            <a:ext cx="5453062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329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86C308-1B91-4564-9C68-BF662AD45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25629" y="10240034"/>
            <a:ext cx="2927985" cy="539674"/>
          </a:xfrm>
          <a:prstGeom prst="rect">
            <a:avLst/>
          </a:prstGeom>
          <a:noFill/>
        </p:spPr>
        <p:txBody>
          <a:bodyPr/>
          <a:lstStyle/>
          <a:p>
            <a:fld id="{876606BA-0030-4ECF-A0B2-1D221DE62FE0}" type="slidenum">
              <a:rPr lang="ru-RU" smtClean="0"/>
              <a:pPr/>
              <a:t>43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4378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56687B-DAF6-4D3C-B1E3-C47AAF62418E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2582E-D0B0-487D-9088-4FFBB772A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6778FE-C40B-476C-885A-E87BBA60C363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5E6AC-7FA8-4ED5-98B1-6CF56A16A3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B55920-6019-488E-904B-7C11CDE298CE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D6A15-2823-470F-96DD-FE5D13E5A5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A8AC13-493E-4F5B-99F3-7DE15F02FF7B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03886-FD5A-4D27-8AA4-57FA8E1D82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11B7C8-9A9F-44BA-94BC-62360B19B951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0F6740-676F-44F0-98B9-4726304D3A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2608D-41F5-48AF-BFAD-28E81FF6A7F6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5B941-2069-4082-B06F-FD986038C8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F914F-787D-418D-A387-1B63F2CDE7CC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149F47-C8EB-4545-BC31-D6C62C1C9B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709ADE-2BE3-4ACF-B119-6075146F545F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4899D-2BAD-44AB-B00B-E8CDF8C0AB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8C5BE0-088E-4777-8B88-C81091F98D8F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A3163C-6A83-4DCB-8937-13A505F140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4FC1FF-B5C8-416F-A161-B5006964F8D0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11F99-1DCA-43B2-98B8-A49CDBF62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FDB5FC-CD38-4047-9ECE-FC28376A1218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3ADCF-60AA-4B35-8659-B2A02F4D32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E4A136-4087-4901-AE7C-70768A46AF3C}" type="datetimeFigureOut">
              <a:rPr lang="ru-RU" smtClean="0"/>
              <a:pPr>
                <a:defRPr/>
              </a:pPr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82C3B9-AD9D-41F8-9F39-CBF463DE08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skiv.instrao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osv.ru/funkcionalnaya-gramotnost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aum.math.ru/node/179" TargetMode="External"/><Relationship Id="rId2" Type="http://schemas.openxmlformats.org/officeDocument/2006/relationships/hyperlink" Target="http://www.centeroko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kiv.instrao.ru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66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8.png"/><Relationship Id="rId10" Type="http://schemas.openxmlformats.org/officeDocument/2006/relationships/image" Target="../media/image64.wmf"/><Relationship Id="rId4" Type="http://schemas.openxmlformats.org/officeDocument/2006/relationships/image" Target="../media/image67.png"/><Relationship Id="rId9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6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/>
          </p:cNvSpPr>
          <p:nvPr>
            <p:ph type="ctrTitle"/>
          </p:nvPr>
        </p:nvSpPr>
        <p:spPr>
          <a:xfrm>
            <a:off x="357158" y="1500174"/>
            <a:ext cx="8643998" cy="5214974"/>
          </a:xfrm>
        </p:spPr>
        <p:txBody>
          <a:bodyPr/>
          <a:lstStyle/>
          <a:p>
            <a:pPr algn="l">
              <a:spcAft>
                <a:spcPts val="1200"/>
              </a:spcAft>
            </a:pPr>
            <a:r>
              <a:rPr lang="ru-RU" sz="3200" b="1" dirty="0" smtClean="0"/>
              <a:t>Функциональная грамотность </a:t>
            </a:r>
            <a:br>
              <a:rPr lang="ru-RU" sz="3200" b="1" dirty="0" smtClean="0"/>
            </a:br>
            <a:r>
              <a:rPr lang="ru-RU" sz="3200" b="1" dirty="0" smtClean="0"/>
              <a:t>на уроках математики</a:t>
            </a:r>
            <a:br>
              <a:rPr lang="ru-RU" sz="3200" b="1" dirty="0" smtClean="0"/>
            </a:br>
            <a:r>
              <a:rPr lang="ru-RU" sz="3200" b="1" dirty="0" smtClean="0"/>
              <a:t>	</a:t>
            </a:r>
            <a:br>
              <a:rPr lang="ru-RU" sz="3200" b="1" dirty="0" smtClean="0"/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Всероссийская научно-практическая конференция «Математическое просвещение как одно из условий реализации Концепции развития математического образования в России» </a:t>
            </a:r>
            <a:r>
              <a:rPr lang="ru-RU" sz="2400" b="1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b="1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smtClean="0">
                <a:solidFill>
                  <a:schemeClr val="accent2">
                    <a:lumMod val="50000"/>
                  </a:schemeClr>
                </a:solidFill>
              </a:rPr>
              <a:t>Москва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. Издательство «Просвещение». 13.04.2021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altLang="ru-RU" dirty="0" smtClean="0"/>
          </a:p>
        </p:txBody>
      </p:sp>
      <p:sp>
        <p:nvSpPr>
          <p:cNvPr id="14338" name="Rectangle 5"/>
          <p:cNvSpPr>
            <a:spLocks noGrp="1"/>
          </p:cNvSpPr>
          <p:nvPr>
            <p:ph type="subTitle" idx="1"/>
          </p:nvPr>
        </p:nvSpPr>
        <p:spPr>
          <a:xfrm>
            <a:off x="285720" y="5000636"/>
            <a:ext cx="8553480" cy="1643074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80000"/>
              </a:lnSpc>
            </a:pP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endParaRPr lang="ru-RU" sz="1400" dirty="0" smtClean="0">
              <a:solidFill>
                <a:schemeClr val="tx1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tx1"/>
                </a:solidFill>
              </a:rPr>
              <a:t>Л.О. Рослова, канд. </a:t>
            </a:r>
            <a:r>
              <a:rPr lang="ru-RU" sz="2400" dirty="0" err="1" smtClean="0">
                <a:solidFill>
                  <a:schemeClr val="tx1"/>
                </a:solidFill>
              </a:rPr>
              <a:t>пед</a:t>
            </a:r>
            <a:r>
              <a:rPr lang="ru-RU" sz="2400" dirty="0" smtClean="0">
                <a:solidFill>
                  <a:schemeClr val="tx1"/>
                </a:solidFill>
              </a:rPr>
              <a:t>. наук, заведующий лабораторией математического общего образования и информатизации,  Институт стратегии развития образования Российской академии образования, главный редактор журнала «Математика»</a:t>
            </a:r>
          </a:p>
          <a:p>
            <a:pPr algn="l" eaLnBrk="1" hangingPunct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57750" cy="117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405" y="142852"/>
            <a:ext cx="289372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"/>
            <a:ext cx="7470953" cy="785794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Результаты РФ. Уровни МГ </a:t>
            </a:r>
            <a:endParaRPr lang="ru-RU" sz="32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414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857760"/>
            <a:ext cx="8885764" cy="200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8123147" cy="1143008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Функциональная грамотность: </a:t>
            </a:r>
            <a:b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что отличает обучение в странах-лидерах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2028" y="1500174"/>
            <a:ext cx="8757690" cy="5357826"/>
          </a:xfrm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Фокус не на деятельности учителя по представлению нового материала, а на стимулировании 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самостоятельной учебной деятельности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 smtClean="0"/>
              <a:t>ученика. Важно, что делают дети, а не учитель.</a:t>
            </a:r>
          </a:p>
          <a:p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Мотивирующая образовательная среда</a:t>
            </a:r>
          </a:p>
          <a:p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Обучение через исследование</a:t>
            </a:r>
            <a:r>
              <a:rPr lang="ru-RU" sz="2200" i="1" dirty="0" smtClean="0"/>
              <a:t>: </a:t>
            </a:r>
            <a:r>
              <a:rPr lang="ru-RU" sz="2200" dirty="0" smtClean="0"/>
              <a:t>активный ученик - уточняет задачу, ищет информацию, представляет результат, формулирует критерии оценки,  вместе с учителем оценивает успешность выполнения</a:t>
            </a:r>
          </a:p>
          <a:p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Оценивание для обучения: </a:t>
            </a:r>
            <a:r>
              <a:rPr lang="ru-RU" sz="2200" dirty="0" smtClean="0"/>
              <a:t>выполняет функцию обратной связи – показывает сильные и слабые результаты, главное - ближайшие и долговременные учебные цели, а не фиксация неудач</a:t>
            </a:r>
          </a:p>
          <a:p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Персонализированное обучение: </a:t>
            </a:r>
            <a:r>
              <a:rPr lang="ru-RU" sz="2200" dirty="0" smtClean="0">
                <a:solidFill>
                  <a:schemeClr val="tx2"/>
                </a:solidFill>
              </a:rPr>
              <a:t>у</a:t>
            </a:r>
            <a:r>
              <a:rPr lang="ru-RU" sz="2200" dirty="0" smtClean="0"/>
              <a:t>чебные задачи </a:t>
            </a:r>
            <a:r>
              <a:rPr lang="ru-RU" sz="2200" dirty="0" err="1" smtClean="0"/>
              <a:t>релевантны</a:t>
            </a:r>
            <a:r>
              <a:rPr lang="ru-RU" sz="2200" dirty="0" smtClean="0"/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опыту</a:t>
            </a:r>
            <a:r>
              <a:rPr lang="ru-RU" sz="2200" dirty="0" smtClean="0">
                <a:solidFill>
                  <a:schemeClr val="tx2"/>
                </a:solidFill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ученика</a:t>
            </a:r>
            <a:r>
              <a:rPr lang="ru-RU" sz="2200" dirty="0" smtClean="0"/>
              <a:t>, актуальны для него</a:t>
            </a:r>
          </a:p>
          <a:p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Проектное обучение: </a:t>
            </a:r>
            <a:r>
              <a:rPr lang="ru-RU" sz="2200" dirty="0" err="1" smtClean="0"/>
              <a:t>межпредметные</a:t>
            </a:r>
            <a:r>
              <a:rPr lang="ru-RU" sz="2200" dirty="0" smtClean="0"/>
              <a:t> групповые проекты различной продолжительности, в том числе в связке с реальными задачами своего сообщества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1142984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Важное для математической грамотности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257" y="1214422"/>
            <a:ext cx="8679461" cy="5500726"/>
          </a:xfrm>
        </p:spPr>
        <p:txBody>
          <a:bodyPr>
            <a:normAutofit fontScale="85000" lnSpcReduction="10000"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Помнить 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системности</a:t>
            </a:r>
            <a:r>
              <a:rPr lang="ru-RU" sz="2400" dirty="0" smtClean="0"/>
              <a:t> формируемых математических знаний, о необходимости теоретической базы: без знаний нет применения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формировать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готовность </a:t>
            </a:r>
            <a:r>
              <a:rPr lang="ru-RU" sz="2400" dirty="0" smtClean="0"/>
              <a:t>к взаимодействию с математической стороной окружающего мира: через опыт и погружение в реальные ситуации (отдельные задания; цепочки заданий, объединенных ситуацией, проектные работы)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учить математическому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моделированию</a:t>
            </a:r>
            <a:r>
              <a:rPr lang="ru-RU" sz="2400" dirty="0" smtClean="0"/>
              <a:t> реальных ситуаций и переносить способы решения учебных задач на реальные, создавать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опыт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поиска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/>
              <a:t>путей решения жизненных задач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развивать когнитивную сферу, учить познавать окружающий мир, задаваться вопросами, рассуждать и  решать задачи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разными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способами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формировать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компетенции</a:t>
            </a:r>
            <a:r>
              <a:rPr lang="ru-RU" sz="2400" dirty="0" smtClean="0">
                <a:solidFill>
                  <a:srgbClr val="7030A0"/>
                </a:solidFill>
              </a:rPr>
              <a:t>: </a:t>
            </a:r>
            <a:r>
              <a:rPr lang="ru-RU" sz="2400" dirty="0" smtClean="0"/>
              <a:t>коммуникативную, читательскую, информационную, социальную</a:t>
            </a:r>
            <a:endParaRPr lang="ru-RU" sz="2400" dirty="0" smtClean="0">
              <a:solidFill>
                <a:srgbClr val="7030A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 smtClean="0"/>
              <a:t>развивать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регулятивную</a:t>
            </a:r>
            <a:r>
              <a:rPr lang="ru-RU" sz="2400" dirty="0" smtClean="0"/>
              <a:t> сферы 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рефлексию</a:t>
            </a:r>
            <a:r>
              <a:rPr lang="ru-RU" sz="2400" dirty="0" smtClean="0"/>
              <a:t>: учить планировать деятельность, конструировать алгоритмы (вычисления, построения и пр.), контролировать процесс и результат, выполнять проверку на соответствие исходным данным и правдоподобие, коррекцию и оценку результата деятельности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ru-RU" sz="2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ru-RU" sz="2400" dirty="0" smtClean="0"/>
          </a:p>
          <a:p>
            <a:pPr lvl="0">
              <a:spcBef>
                <a:spcPts val="0"/>
              </a:spcBef>
            </a:pPr>
            <a:endParaRPr lang="ru-RU" sz="2200" dirty="0" smtClean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848050" cy="66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6;p60"/>
          <p:cNvSpPr txBox="1">
            <a:spLocks/>
          </p:cNvSpPr>
          <p:nvPr/>
        </p:nvSpPr>
        <p:spPr>
          <a:xfrm>
            <a:off x="285720" y="3000372"/>
            <a:ext cx="8715436" cy="31432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363600" rIns="91425" bIns="91425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Вводим новые задания - реальные ситуации</a:t>
            </a:r>
          </a:p>
          <a:p>
            <a:pPr marL="457200" marR="0" lvl="0" indent="-412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Используем реальные ситуации, чтобы учить распознавать математику и моделировать ситуацию на языке математики</a:t>
            </a:r>
          </a:p>
          <a:p>
            <a:pPr marL="457200" marR="0" lvl="0" indent="-412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 реальной ситуации к текстовой задаче</a:t>
            </a:r>
          </a:p>
          <a:p>
            <a:pPr marL="457200" indent="-412750" fontAlgn="auto">
              <a:spcBef>
                <a:spcPts val="600"/>
              </a:spcBef>
              <a:spcAft>
                <a:spcPts val="0"/>
              </a:spcAft>
              <a:buSzPts val="29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+mn-lt"/>
              </a:rPr>
              <a:t>От текстовой задачи к реальной ситуации: трансформируем текстовые задачи</a:t>
            </a:r>
          </a:p>
          <a:p>
            <a:pPr marL="457200" marR="0" lvl="0" indent="-412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2900"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Google Shape;758;p60"/>
          <p:cNvSpPr txBox="1">
            <a:spLocks/>
          </p:cNvSpPr>
          <p:nvPr/>
        </p:nvSpPr>
        <p:spPr>
          <a:xfrm>
            <a:off x="1857356" y="0"/>
            <a:ext cx="7286644" cy="107154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4800"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Направления формирования математической грамотности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Google Shape;766;p60"/>
          <p:cNvSpPr txBox="1">
            <a:spLocks/>
          </p:cNvSpPr>
          <p:nvPr/>
        </p:nvSpPr>
        <p:spPr>
          <a:xfrm>
            <a:off x="357158" y="1142984"/>
            <a:ext cx="7858180" cy="192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3600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Реализуем ФГОС</a:t>
            </a:r>
          </a:p>
          <a:p>
            <a:pPr marL="0" marR="0" lvl="0" indent="-184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Предметные результаты обучения</a:t>
            </a:r>
          </a:p>
          <a:p>
            <a:pPr marL="0" marR="0" lvl="0" indent="-1841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2900"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Метапредметные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результаты обучения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848050" cy="66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1" y="142852"/>
            <a:ext cx="6930727" cy="776567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«Мягкий» мониторинг</a:t>
            </a:r>
            <a:endParaRPr lang="ru-RU" sz="32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684512"/>
              </p:ext>
            </p:extLst>
          </p:nvPr>
        </p:nvGraphicFramePr>
        <p:xfrm>
          <a:off x="1" y="1214423"/>
          <a:ext cx="9143998" cy="5631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7472">
                <a:tc rowSpan="2"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Контекст: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Личная жизнь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Образование/</a:t>
                      </a:r>
                    </a:p>
                    <a:p>
                      <a:pPr marL="0" indent="-285750">
                        <a:buFont typeface="Arial" panose="020B0604020202020204" pitchFamily="34" charset="0"/>
                        <a:buNone/>
                      </a:pPr>
                      <a:r>
                        <a:rPr lang="ru-RU" sz="1900" i="1" dirty="0" smtClean="0"/>
                        <a:t>      профессии </a:t>
                      </a:r>
                    </a:p>
                    <a:p>
                      <a:pPr marL="0" indent="-285750">
                        <a:buFont typeface="Arial" pitchFamily="34" charset="0"/>
                        <a:buChar char="•"/>
                      </a:pPr>
                      <a:r>
                        <a:rPr lang="ru-RU" sz="1900" i="1" dirty="0" smtClean="0"/>
                        <a:t>Общественная жизнь </a:t>
                      </a:r>
                    </a:p>
                    <a:p>
                      <a:pPr marL="0" indent="-285750">
                        <a:buFont typeface="Arial" pitchFamily="34" charset="0"/>
                        <a:buChar char="•"/>
                      </a:pPr>
                      <a:r>
                        <a:rPr lang="ru-RU" sz="1900" i="1" dirty="0" smtClean="0"/>
                        <a:t>Научная деятельность </a:t>
                      </a:r>
                      <a:br>
                        <a:rPr lang="ru-RU" sz="1900" i="1" dirty="0" smtClean="0"/>
                      </a:br>
                      <a:endParaRPr lang="ru-RU" sz="1900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Когнитивная область: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Формулирование</a:t>
                      </a:r>
                      <a:r>
                        <a:rPr lang="ru-RU" sz="19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Применение</a:t>
                      </a:r>
                      <a:r>
                        <a:rPr lang="ru-RU" sz="190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Интерпретирование</a:t>
                      </a:r>
                      <a:r>
                        <a:rPr lang="en-US" sz="1900" i="1" dirty="0" smtClean="0"/>
                        <a:t>/</a:t>
                      </a:r>
                      <a:r>
                        <a:rPr lang="ru-RU" sz="1900" i="1" dirty="0" smtClean="0"/>
                        <a:t>оценивание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Рассуждение</a:t>
                      </a:r>
                      <a:endParaRPr lang="ru-RU" sz="190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Область содержания: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Изменение и зависимости 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Пространство и формы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Неопределенность и данные</a:t>
                      </a:r>
                      <a:endParaRPr lang="ru-RU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i="1" dirty="0" smtClean="0"/>
                        <a:t>Количество</a:t>
                      </a:r>
                      <a:endParaRPr lang="ru-RU" sz="19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658">
                <a:tc vMerge="1">
                  <a:txBody>
                    <a:bodyPr/>
                    <a:lstStyle/>
                    <a:p>
                      <a:endParaRPr lang="ru-RU" sz="1700" dirty="0" smtClean="0"/>
                    </a:p>
                  </a:txBody>
                  <a:tcPr marL="118809" marR="118809" marT="47763" marB="4776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МАТЕМАТИЧЕСКАЯ ГРАМОТНОСТЬ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118809" marR="118809" marT="47763" marB="4776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9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/>
                        <a:t>Основные</a:t>
                      </a:r>
                      <a:r>
                        <a:rPr lang="ru-RU" sz="1900" b="1" baseline="0" dirty="0" smtClean="0"/>
                        <a:t> положения</a:t>
                      </a:r>
                      <a:r>
                        <a:rPr lang="ru-RU" sz="1900" b="1" dirty="0" smtClean="0"/>
                        <a:t>: 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Соответствие</a:t>
                      </a:r>
                      <a:r>
                        <a:rPr lang="ru-RU" sz="1900" baseline="0" dirty="0" smtClean="0"/>
                        <a:t> ФГОС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Актуальность содержания (по классам)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Использование компьютера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/>
                        <a:t>Требования</a:t>
                      </a:r>
                      <a:r>
                        <a:rPr lang="ru-RU" sz="1900" b="1" baseline="0" dirty="0" smtClean="0"/>
                        <a:t> к заданиям</a:t>
                      </a:r>
                      <a:r>
                        <a:rPr lang="ru-RU" sz="1900" b="1" dirty="0" smtClean="0"/>
                        <a:t>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Комплексность (источники, виды информации, вопросы)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900" dirty="0" smtClean="0"/>
                        <a:t>Мотивации (возраст, интерес, доступность)</a:t>
                      </a:r>
                      <a:endParaRPr lang="ru-RU" sz="1900" baseline="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err="1" smtClean="0"/>
                        <a:t>Контекстность</a:t>
                      </a:r>
                      <a:r>
                        <a:rPr lang="ru-RU" sz="1900" baseline="0" dirty="0" smtClean="0"/>
                        <a:t>, реалистичность</a:t>
                      </a:r>
                      <a:endParaRPr lang="ru-RU" sz="1900" dirty="0" smtClean="0"/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err="1" smtClean="0"/>
                        <a:t>Проблемность</a:t>
                      </a:r>
                      <a:endParaRPr lang="ru-RU" sz="1900" dirty="0" smtClean="0"/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Вариативность решений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err="1" smtClean="0"/>
                        <a:t>Уровневость</a:t>
                      </a:r>
                      <a:endParaRPr lang="ru-RU" sz="19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</a:t>
                      </a:r>
                      <a:r>
                        <a:rPr lang="ru-RU" sz="1900" b="1" dirty="0" smtClean="0"/>
                        <a:t>Структура задания:</a:t>
                      </a:r>
                      <a:r>
                        <a:rPr lang="ru-RU" sz="1900" b="1" baseline="0" dirty="0" smtClean="0"/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Текст-описание – вербальный, графический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Фото</a:t>
                      </a:r>
                      <a:r>
                        <a:rPr lang="ru-RU" sz="1900" baseline="0" dirty="0" smtClean="0"/>
                        <a:t> </a:t>
                      </a:r>
                      <a:r>
                        <a:rPr lang="ru-RU" sz="1900" dirty="0" smtClean="0"/>
                        <a:t>иллюстрации</a:t>
                      </a:r>
                      <a:endParaRPr lang="ru-RU" sz="1900" baseline="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baseline="0" dirty="0" smtClean="0"/>
                        <a:t>Справочный материал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900" dirty="0" smtClean="0"/>
                        <a:t>Вопросы</a:t>
                      </a:r>
                    </a:p>
                    <a:p>
                      <a:pPr marL="285750" marR="0" indent="-285750" algn="l" defTabSz="10425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828801" cy="6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7215238" cy="1274786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 smtClean="0"/>
              <a:t>Задания «мягкого» мониторинга. </a:t>
            </a:r>
            <a:br>
              <a:rPr lang="ru-RU" sz="3200" dirty="0" smtClean="0"/>
            </a:br>
            <a:r>
              <a:rPr lang="ru-RU" sz="3200" dirty="0" smtClean="0"/>
              <a:t>Сайт ИСРО РАО: </a:t>
            </a:r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http://www.</a:t>
            </a:r>
            <a:r>
              <a:rPr lang="en-US" sz="3200" u="sng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skiv.instrao.ru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772840" cy="64046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" y="1714488"/>
            <a:ext cx="9144021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7143800" cy="1274786"/>
          </a:xfrm>
        </p:spPr>
        <p:txBody>
          <a:bodyPr/>
          <a:lstStyle/>
          <a:p>
            <a:pPr algn="r"/>
            <a:r>
              <a:rPr lang="ru-RU" sz="3200" dirty="0" smtClean="0"/>
              <a:t>Часть 1. Демонстрационные варианты. Сайт ИСРО РАО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772840" cy="6404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914402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7143800" cy="1143000"/>
          </a:xfrm>
        </p:spPr>
        <p:txBody>
          <a:bodyPr/>
          <a:lstStyle/>
          <a:p>
            <a:pPr algn="r"/>
            <a:r>
              <a:rPr lang="ru-RU" sz="3200" dirty="0" smtClean="0"/>
              <a:t>Часть 3. Банк заданий. </a:t>
            </a:r>
            <a:br>
              <a:rPr lang="ru-RU" sz="3200" dirty="0" smtClean="0"/>
            </a:br>
            <a:r>
              <a:rPr lang="ru-RU" sz="3200" dirty="0" smtClean="0"/>
              <a:t>Сайт ИСРО РАО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0" y="1720036"/>
            <a:ext cx="9134158" cy="513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772840" cy="64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1465" y="1785926"/>
            <a:ext cx="3446525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214346" y="1000108"/>
            <a:ext cx="3500462" cy="43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2402867"/>
            <a:ext cx="3000396" cy="445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785918" y="214290"/>
            <a:ext cx="7143800" cy="120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Часть 3. Банк заданий.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Пример задания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772840" cy="64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286676" cy="1071546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Советы и рекомендации </a:t>
            </a:r>
            <a:r>
              <a:rPr lang="ru-RU" sz="3200" dirty="0" smtClean="0"/>
              <a:t>от </a:t>
            </a:r>
            <a:r>
              <a:rPr lang="en-US" sz="3200" dirty="0" smtClean="0"/>
              <a:t>PISA</a:t>
            </a:r>
            <a:r>
              <a:rPr lang="ru-RU" sz="3200" dirty="0" smtClean="0"/>
              <a:t> учителям математики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572560" cy="5572164"/>
          </a:xfrm>
        </p:spPr>
        <p:txBody>
          <a:bodyPr/>
          <a:lstStyle/>
          <a:p>
            <a:pPr lvl="0"/>
            <a:r>
              <a:rPr lang="ru-RU" sz="2200" dirty="0" smtClean="0"/>
              <a:t>Обеспечить сочетание стратегий обучения, ориентированных на учителя и учащихся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учите и давайте учиться самостоятельно</a:t>
            </a:r>
            <a:r>
              <a:rPr lang="ru-RU" sz="2200" dirty="0" smtClean="0"/>
              <a:t>)</a:t>
            </a:r>
            <a:endParaRPr lang="en-GB" sz="2200" dirty="0" smtClean="0"/>
          </a:p>
          <a:p>
            <a:pPr lvl="0"/>
            <a:r>
              <a:rPr lang="ru-RU" sz="2200" dirty="0" smtClean="0"/>
              <a:t>Сочетайте стратегии обучения, основанные на запоминании, с другими стратегиями</a:t>
            </a:r>
          </a:p>
          <a:p>
            <a:r>
              <a:rPr lang="ru-RU" sz="2200" dirty="0" smtClean="0"/>
              <a:t>Используйте стратегии, развивающие когнитивные навыки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учите думать каждого</a:t>
            </a:r>
            <a:r>
              <a:rPr lang="ru-RU" sz="2200" dirty="0" smtClean="0"/>
              <a:t>)</a:t>
            </a:r>
            <a:endParaRPr lang="en-GB" sz="2200" dirty="0" smtClean="0"/>
          </a:p>
          <a:p>
            <a:r>
              <a:rPr lang="ru-RU" sz="2200" dirty="0" smtClean="0"/>
              <a:t>Оценивайте так, чтобы стимулировать изучение, более глубокое изучение</a:t>
            </a:r>
          </a:p>
          <a:p>
            <a:pPr lvl="0"/>
            <a:r>
              <a:rPr lang="ru-RU" sz="2200" dirty="0" smtClean="0"/>
              <a:t>Используйте для контроля разные стратегии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формирующего, </a:t>
            </a:r>
            <a:r>
              <a:rPr lang="ru-RU" sz="2200" i="1" dirty="0" err="1" smtClean="0">
                <a:solidFill>
                  <a:schemeClr val="accent1">
                    <a:lumMod val="50000"/>
                  </a:schemeClr>
                </a:solidFill>
              </a:rPr>
              <a:t>критериального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 оценивания</a:t>
            </a:r>
            <a:r>
              <a:rPr lang="ru-RU" sz="2200" dirty="0" smtClean="0"/>
              <a:t>)</a:t>
            </a:r>
          </a:p>
          <a:p>
            <a:pPr lvl="0"/>
            <a:r>
              <a:rPr lang="ru-RU" sz="2200" dirty="0" smtClean="0"/>
              <a:t>Обращайте внимание, как учатся учащиеся. Поощряйте их размышлять над тем, как они учатся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учите учиться</a:t>
            </a:r>
            <a:r>
              <a:rPr lang="ru-RU" sz="2200" dirty="0" smtClean="0"/>
              <a:t>)</a:t>
            </a:r>
          </a:p>
          <a:p>
            <a:pPr lvl="0"/>
            <a:r>
              <a:rPr lang="ru-RU" sz="2200" dirty="0" smtClean="0"/>
              <a:t>Позволяйте сложности ситуации самой направлять стратегии обучения (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подстраивайтесь под ситуацию</a:t>
            </a:r>
            <a:r>
              <a:rPr lang="ru-RU" sz="2200" dirty="0" smtClean="0"/>
              <a:t>)</a:t>
            </a:r>
          </a:p>
          <a:p>
            <a:pPr lvl="0"/>
            <a:endParaRPr lang="ru-RU" sz="2200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Вопросы: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357298"/>
            <a:ext cx="7901014" cy="535785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Как оценивают функциональную грамотность?</a:t>
            </a:r>
          </a:p>
          <a:p>
            <a:r>
              <a:rPr lang="ru-RU" sz="2400" dirty="0" smtClean="0"/>
              <a:t>Что такое «математическая грамотность»</a:t>
            </a:r>
            <a:endParaRPr lang="en-US" sz="2400" dirty="0" smtClean="0"/>
          </a:p>
          <a:p>
            <a:r>
              <a:rPr lang="ru-RU" sz="2400" dirty="0" smtClean="0"/>
              <a:t>Каковы результаты России по математической грамотности в исследовании </a:t>
            </a:r>
            <a:r>
              <a:rPr lang="en-US" sz="2400" dirty="0" smtClean="0"/>
              <a:t>PISA</a:t>
            </a:r>
            <a:endParaRPr lang="ru-RU" sz="2400" dirty="0" smtClean="0"/>
          </a:p>
          <a:p>
            <a:r>
              <a:rPr lang="ru-RU" sz="2400" dirty="0" smtClean="0"/>
              <a:t>Инновации </a:t>
            </a:r>
            <a:r>
              <a:rPr lang="en-US" sz="2400" dirty="0" smtClean="0"/>
              <a:t>PISA</a:t>
            </a:r>
            <a:r>
              <a:rPr lang="ru-RU" sz="2400" dirty="0" smtClean="0"/>
              <a:t>-2021-2022</a:t>
            </a:r>
          </a:p>
          <a:p>
            <a:endParaRPr lang="ru-RU" sz="2400" dirty="0" smtClean="0"/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Как формировать математическую грамотность?</a:t>
            </a:r>
          </a:p>
          <a:p>
            <a:r>
              <a:rPr lang="ru-RU" sz="2400" dirty="0" smtClean="0"/>
              <a:t>Что разработано и чем можно пользоваться учителю</a:t>
            </a:r>
          </a:p>
          <a:p>
            <a:r>
              <a:rPr lang="ru-RU" sz="2400" dirty="0" smtClean="0"/>
              <a:t>Какие советы и рекомендации можно дать учителю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72518" cy="1274786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Часть 2. Учебное пособие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400" b="1" dirty="0" smtClean="0"/>
              <a:t>«Математическая грамотность. Сборник эталонных заданий»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5357850" cy="52864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Комплексное  рассмотрение ситуации: предметные навыки, виды когнитивной деятельности, разные вопросы и решения, возможные ошибки, интерпретация результатов</a:t>
            </a:r>
          </a:p>
          <a:p>
            <a:r>
              <a:rPr lang="ru-RU" sz="2000" dirty="0" smtClean="0"/>
              <a:t>Обратная связь: динамика результатов: стартовые задания – обучающие – итоговые </a:t>
            </a:r>
          </a:p>
          <a:p>
            <a:r>
              <a:rPr lang="ru-RU" sz="2000" dirty="0" smtClean="0"/>
              <a:t>Развитие самоконтроля и самопроверки: ответы и решения, критерии оценивания</a:t>
            </a:r>
          </a:p>
          <a:p>
            <a:r>
              <a:rPr lang="ru-RU" sz="2000" dirty="0" smtClean="0"/>
              <a:t>Внимание на трудности и недостатки в </a:t>
            </a:r>
            <a:r>
              <a:rPr lang="ru-RU" sz="2000" dirty="0" err="1" smtClean="0"/>
              <a:t>метапредметной</a:t>
            </a:r>
            <a:r>
              <a:rPr lang="ru-RU" sz="2000" dirty="0" smtClean="0"/>
              <a:t> подготовке: смысловое чтение, работа с информацией, критическое мышление, работа с утверждениями</a:t>
            </a:r>
          </a:p>
          <a:p>
            <a:r>
              <a:rPr lang="ru-RU" sz="2000" dirty="0" smtClean="0"/>
              <a:t>Самостоятельность и творчество</a:t>
            </a:r>
          </a:p>
          <a:p>
            <a:r>
              <a:rPr lang="ru-RU" sz="2000" dirty="0" smtClean="0"/>
              <a:t>Вариативность использования </a:t>
            </a:r>
          </a:p>
          <a:p>
            <a:endParaRPr lang="ru-RU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786058"/>
            <a:ext cx="2914298" cy="385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571612"/>
            <a:ext cx="3206040" cy="423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68" y="2868761"/>
            <a:ext cx="2914298" cy="385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1208" y="214290"/>
            <a:ext cx="5967663" cy="1000132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3600" dirty="0" smtClean="0"/>
              <a:t>Фрагменты пособия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000" dirty="0" smtClean="0">
                <a:solidFill>
                  <a:srgbClr val="1155CC"/>
                </a:solidFill>
                <a:latin typeface="Arial" pitchFamily="34" charset="0"/>
                <a:cs typeface="Arial" pitchFamily="34" charset="0"/>
                <a:hlinkClick r:id="rId3"/>
              </a:rPr>
              <a:t>https://shop.prosv.ru/funkcionalnaya-gramotnost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3206040" cy="423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78" y="962527"/>
            <a:ext cx="5232022" cy="589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14290"/>
            <a:ext cx="2155741" cy="4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66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14290"/>
            <a:ext cx="5857916" cy="1071570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Фрагменты пособия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«Математическая грамотность. </a:t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Сборник эталонных заданий»</a:t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2883046" cy="360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228648"/>
            <a:ext cx="2805104" cy="362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142984"/>
            <a:ext cx="2786050" cy="360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1105" y="3321062"/>
            <a:ext cx="2732895" cy="35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42851"/>
            <a:ext cx="2714644" cy="50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736"/>
            <a:ext cx="4680636" cy="493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03" y="4045312"/>
            <a:ext cx="4623597" cy="281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786183" y="279133"/>
            <a:ext cx="5126812" cy="12127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07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6248" y="163630"/>
            <a:ext cx="4722999" cy="1212783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/>
              <a:t>Фрагменты пособия</a:t>
            </a:r>
            <a:br>
              <a:rPr lang="ru-RU" sz="3600" dirty="0" smtClean="0"/>
            </a:br>
            <a:r>
              <a:rPr lang="ru-RU" sz="2200" dirty="0" smtClean="0"/>
              <a:t>«Математическая грамотность. </a:t>
            </a:r>
            <a:br>
              <a:rPr lang="ru-RU" sz="2200" dirty="0" smtClean="0"/>
            </a:br>
            <a:r>
              <a:rPr lang="ru-RU" sz="2200" dirty="0" smtClean="0"/>
              <a:t>Сборник эталонных заданий»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0935"/>
            <a:ext cx="5852160" cy="136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08"/>
            <a:ext cx="4966527" cy="9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" y="1295949"/>
            <a:ext cx="5621154" cy="346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1" y="2786058"/>
            <a:ext cx="4957009" cy="23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16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29123" y="0"/>
            <a:ext cx="4589749" cy="1337911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Фрагменты пособия</a:t>
            </a:r>
            <a:br>
              <a:rPr lang="ru-RU" dirty="0" smtClean="0"/>
            </a:br>
            <a:r>
              <a:rPr lang="ru-RU" sz="2000" dirty="0" smtClean="0"/>
              <a:t>«Математическая грамотность. </a:t>
            </a:r>
            <a:br>
              <a:rPr lang="ru-RU" sz="2000" dirty="0" smtClean="0"/>
            </a:br>
            <a:r>
              <a:rPr lang="ru-RU" sz="2000" dirty="0" smtClean="0"/>
              <a:t>Сборник эталонных заданий»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379" y="378977"/>
            <a:ext cx="449905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6133548" cy="356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451" y="4498837"/>
            <a:ext cx="5628584" cy="222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28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868" y="0"/>
            <a:ext cx="5429287" cy="1491917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Фрагменты пособия</a:t>
            </a:r>
            <a:br>
              <a:rPr lang="ru-RU" sz="3200" dirty="0" smtClean="0"/>
            </a:br>
            <a:r>
              <a:rPr lang="ru-RU" sz="2000" dirty="0" smtClean="0"/>
              <a:t>«Математическая грамотность. </a:t>
            </a:r>
            <a:br>
              <a:rPr lang="ru-RU" sz="2000" dirty="0" smtClean="0"/>
            </a:br>
            <a:r>
              <a:rPr lang="ru-RU" sz="2000" dirty="0" smtClean="0"/>
              <a:t>Сборник эталонных заданий»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0" y="933146"/>
            <a:ext cx="5912123" cy="574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15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023"/>
            <a:ext cx="5861785" cy="591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69869" y="214291"/>
            <a:ext cx="4543125" cy="1277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55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1488858"/>
            <a:ext cx="8477659" cy="470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643307" y="142853"/>
            <a:ext cx="5269688" cy="13490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52"/>
            <a:ext cx="321471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08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115503"/>
            <a:ext cx="612457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438525"/>
            <a:ext cx="59817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14679" y="1"/>
            <a:ext cx="5698316" cy="14919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Фрагменты пособия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«Математическая грамотность.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Сборник эталонных заданий»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90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214291"/>
            <a:ext cx="7500990" cy="940742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Что такое «математическая грамотность»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44892" y="1357298"/>
            <a:ext cx="8213387" cy="52167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«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Математическая грамотность </a:t>
            </a:r>
            <a:r>
              <a:rPr lang="ru-RU" sz="2400" dirty="0" smtClean="0"/>
              <a:t>– это способность индивидуума проводить математические рассуждения  и формулировать, применять, интерпретировать математику для решения проблем в разнообразных контекстах реального мира. </a:t>
            </a:r>
          </a:p>
          <a:p>
            <a:pPr>
              <a:buNone/>
            </a:pPr>
            <a:r>
              <a:rPr lang="ru-RU" sz="2400" dirty="0" smtClean="0"/>
              <a:t>Она включает использование математических понятий, процедур, фактов и инструментов, чтобы описать, объяснить и предсказать явления. </a:t>
            </a:r>
          </a:p>
          <a:p>
            <a:pPr>
              <a:buNone/>
            </a:pPr>
            <a:r>
              <a:rPr lang="ru-RU" sz="2400" dirty="0" smtClean="0"/>
              <a:t>Она помогает людям понять роль математики в мире, высказывать хорошо обоснованные суждения и принимать решения, которые необходимы конструктивному, активному и размышляющему гражданину.»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5" y="142853"/>
            <a:ext cx="4841060" cy="1349064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Фрагменты пособия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«Математическая грамотность. </a:t>
            </a:r>
            <a:br>
              <a:rPr lang="ru-RU" sz="2000" dirty="0" smtClean="0"/>
            </a:br>
            <a:r>
              <a:rPr lang="ru-RU" sz="2000" dirty="0" smtClean="0"/>
              <a:t>Сборник эталонных заданий»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38862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1" y="1684421"/>
            <a:ext cx="8589034" cy="234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6" y="4061861"/>
            <a:ext cx="8356780" cy="241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44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071678"/>
            <a:ext cx="3857652" cy="1214446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УМК под редакцией Г.В. Дорофеева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214554"/>
            <a:ext cx="491699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4572008"/>
            <a:ext cx="4929222" cy="207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57166"/>
            <a:ext cx="1285884" cy="172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286124"/>
            <a:ext cx="3756661" cy="235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857892"/>
            <a:ext cx="3743318" cy="75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357166"/>
            <a:ext cx="1337978" cy="171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81264" cy="113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786446" y="214290"/>
            <a:ext cx="314327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fontAlgn="auto">
              <a:spcAft>
                <a:spcPts val="0"/>
              </a:spcAft>
            </a:pPr>
            <a:r>
              <a:rPr lang="ru-RU" sz="3200" dirty="0" smtClean="0"/>
              <a:t>УМК.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9 класс 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71934" y="1071546"/>
            <a:ext cx="4929222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Е.А. </a:t>
            </a:r>
            <a:r>
              <a:rPr kumimoji="0" lang="ru-RU" sz="4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Бунимович</a:t>
            </a:r>
            <a:r>
              <a:rPr kumimoji="0" lang="ru-RU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др. («Сферы»)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358114" cy="1000108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Какие можно дать рекомендации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329642" cy="5715040"/>
          </a:xfrm>
        </p:spPr>
        <p:txBody>
          <a:bodyPr/>
          <a:lstStyle/>
          <a:p>
            <a:r>
              <a:rPr lang="ru-RU" sz="2200" dirty="0" smtClean="0"/>
              <a:t>Систематически использовать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задания, построенные на реальных жизненных сюжетах</a:t>
            </a:r>
            <a:endParaRPr lang="ru-RU" sz="2200" dirty="0" smtClean="0"/>
          </a:p>
          <a:p>
            <a:r>
              <a:rPr lang="ru-RU" sz="2200" dirty="0" smtClean="0"/>
              <a:t>Встраивать практико-ориентированные сюжеты и задачи в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урочную деятельность</a:t>
            </a:r>
            <a:endParaRPr lang="ru-RU" sz="2200" dirty="0" smtClean="0"/>
          </a:p>
          <a:p>
            <a:r>
              <a:rPr lang="ru-RU" sz="2200" dirty="0" smtClean="0"/>
              <a:t>Подходить комплексно к </a:t>
            </a:r>
            <a:r>
              <a:rPr lang="ru-RU" sz="2200" i="1" dirty="0" smtClean="0"/>
              <a:t>планированию</a:t>
            </a:r>
            <a:r>
              <a:rPr lang="ru-RU" sz="2200" dirty="0" smtClean="0"/>
              <a:t> </a:t>
            </a:r>
            <a:r>
              <a:rPr lang="ru-RU" sz="2200" i="1" dirty="0" smtClean="0"/>
              <a:t>формирования МГ, 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увязывать с формированием </a:t>
            </a:r>
            <a:r>
              <a:rPr lang="ru-RU" sz="2200" i="1" dirty="0" err="1" smtClean="0">
                <a:solidFill>
                  <a:schemeClr val="accent1">
                    <a:lumMod val="50000"/>
                  </a:schemeClr>
                </a:solidFill>
              </a:rPr>
              <a:t>метапредметных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</a:rPr>
              <a:t> результатов обучения</a:t>
            </a:r>
          </a:p>
          <a:p>
            <a:r>
              <a:rPr lang="ru-RU" sz="2200" dirty="0" smtClean="0"/>
              <a:t>Формировать МГ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дифференцированно. </a:t>
            </a:r>
            <a:r>
              <a:rPr lang="ru-RU" sz="2200" dirty="0" smtClean="0"/>
              <a:t>Не ограничиваться заданиями порогового уровня. Предлагать  более сложные задачи, развивать функциональную грамотность высоких уровней. Предлагать каждому и простые и сложные задачи. </a:t>
            </a:r>
          </a:p>
          <a:p>
            <a:r>
              <a:rPr lang="ru-RU" sz="2200" dirty="0" smtClean="0"/>
              <a:t>Использовать ресурсы различных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объединений учителей</a:t>
            </a:r>
            <a:r>
              <a:rPr lang="ru-RU" sz="2200" dirty="0" smtClean="0"/>
              <a:t>:  методических объединений, ассоциаций, сетевых сообществ</a:t>
            </a:r>
          </a:p>
          <a:p>
            <a:endParaRPr lang="ru-RU" sz="2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200" dirty="0" smtClean="0"/>
          </a:p>
          <a:p>
            <a:endParaRPr lang="ru-RU" sz="18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500165" cy="556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643734" cy="1142984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 smtClean="0"/>
              <a:t>Журнал «Математика»</a:t>
            </a:r>
            <a:r>
              <a:rPr lang="en-US" sz="3200" dirty="0" smtClean="0"/>
              <a:t>/</a:t>
            </a:r>
            <a:r>
              <a:rPr lang="ru-RU" sz="3200" dirty="0" smtClean="0"/>
              <a:t>2020</a:t>
            </a:r>
            <a:r>
              <a:rPr lang="en-US" sz="3200" dirty="0" smtClean="0"/>
              <a:t>/</a:t>
            </a:r>
            <a:r>
              <a:rPr lang="ru-RU" sz="3200" dirty="0" smtClean="0"/>
              <a:t>№6, 7, 8, 10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https://raum.math.ru/node/179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786058"/>
            <a:ext cx="2858372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857232"/>
            <a:ext cx="2833020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071546"/>
            <a:ext cx="2612466" cy="365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786058"/>
            <a:ext cx="2825987" cy="390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6072198" y="2857496"/>
            <a:ext cx="2879544" cy="388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5008" y="142852"/>
            <a:ext cx="3143272" cy="714380"/>
          </a:xfrm>
        </p:spPr>
        <p:txBody>
          <a:bodyPr/>
          <a:lstStyle/>
          <a:p>
            <a:pPr algn="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Литература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595" y="857232"/>
            <a:ext cx="8501123" cy="5857916"/>
          </a:xfrm>
        </p:spPr>
        <p:txBody>
          <a:bodyPr>
            <a:noAutofit/>
          </a:bodyPr>
          <a:lstStyle/>
          <a:p>
            <a:r>
              <a:rPr lang="ru-RU" sz="1700" b="1" dirty="0" smtClean="0"/>
              <a:t>Результаты международного исследования PISA 2018</a:t>
            </a:r>
            <a:r>
              <a:rPr lang="ru-RU" sz="1700" dirty="0" smtClean="0"/>
              <a:t>. Публикации [Электронный ресурс]. </a:t>
            </a:r>
            <a:r>
              <a:rPr lang="ru-RU" sz="1700" u="sng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http://www.centeroko.ru</a:t>
            </a:r>
            <a:endParaRPr lang="ru-RU" sz="17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700" b="1" dirty="0" smtClean="0"/>
              <a:t>Математическая грамотность. Сборник эталонных задан</a:t>
            </a:r>
            <a:r>
              <a:rPr lang="ru-RU" sz="1700" dirty="0" smtClean="0"/>
              <a:t>ий. Выпуск 1. Учеб. пособие. В 2-х ч. Ч. 1, Ч.2 / [Г. С. Ковалёва и др.] ; под ред. Г. С. Ковалёвой, Л.О.Рословой. — М. ; СПб. : Просвещение, 2020. (Функциональная грамотность. Учимся для жизни)</a:t>
            </a:r>
            <a:endParaRPr lang="ru-RU" sz="1700" b="1" dirty="0" smtClean="0"/>
          </a:p>
          <a:p>
            <a:r>
              <a:rPr lang="ru-RU" sz="1700" b="1" dirty="0" smtClean="0"/>
              <a:t>Математическая грамотность. Сборник эталонных задан</a:t>
            </a:r>
            <a:r>
              <a:rPr lang="ru-RU" sz="1700" dirty="0" smtClean="0"/>
              <a:t>ий. Выпуск 2. Учеб. пособие. В 2-х ч. Ч. 1, Ч. 2 / [Г. С. Ковалёва и др.] ; под ред. Г. С. Ковалёвой, Л.О.Рословой. — М. ; СПб. : Просвещение, 2020. (Функциональная грамотность. Учимся для жизни) (в печати)</a:t>
            </a:r>
          </a:p>
          <a:p>
            <a:r>
              <a:rPr lang="ru-RU" sz="1700" b="1" dirty="0" smtClean="0"/>
              <a:t>Журнал «Математика».- </a:t>
            </a:r>
            <a:r>
              <a:rPr lang="ru-RU" sz="1700" dirty="0" smtClean="0"/>
              <a:t>2020.- №2, 6,7,8. - [Электронный ресурс]. </a:t>
            </a:r>
            <a:r>
              <a:rPr lang="en-US" sz="1700" dirty="0" smtClean="0">
                <a:solidFill>
                  <a:srgbClr val="00B050"/>
                </a:solidFill>
                <a:hlinkClick r:id="rId3"/>
              </a:rPr>
              <a:t>https://raum.math.ru/node/179</a:t>
            </a:r>
            <a:endParaRPr lang="ru-RU" sz="1700" dirty="0" smtClean="0">
              <a:solidFill>
                <a:srgbClr val="00B050"/>
              </a:solidFill>
            </a:endParaRPr>
          </a:p>
          <a:p>
            <a:r>
              <a:rPr lang="ru-RU" sz="1800" dirty="0" smtClean="0"/>
              <a:t>Алгебра. 9 </a:t>
            </a:r>
            <a:r>
              <a:rPr lang="ru-RU" sz="1800" dirty="0" err="1" smtClean="0"/>
              <a:t>кл</a:t>
            </a:r>
            <a:r>
              <a:rPr lang="ru-RU" sz="1800" dirty="0" smtClean="0"/>
              <a:t>.: </a:t>
            </a:r>
            <a:r>
              <a:rPr lang="ru-RU" sz="1800" b="1" dirty="0" smtClean="0"/>
              <a:t>учебник </a:t>
            </a:r>
            <a:r>
              <a:rPr lang="en-US" sz="1800" b="1" dirty="0" smtClean="0"/>
              <a:t>/</a:t>
            </a:r>
            <a:r>
              <a:rPr lang="ru-RU" sz="1800" b="1" dirty="0" smtClean="0"/>
              <a:t> под ред. Г.В.Дорофеева. </a:t>
            </a:r>
            <a:r>
              <a:rPr lang="ru-RU" sz="1800" dirty="0" smtClean="0"/>
              <a:t>– М. : Просвещение, 2019.</a:t>
            </a:r>
          </a:p>
          <a:p>
            <a:r>
              <a:rPr lang="ru-RU" sz="1800" dirty="0" smtClean="0"/>
              <a:t>Алгебра. 9 </a:t>
            </a:r>
            <a:r>
              <a:rPr lang="ru-RU" sz="1800" dirty="0" err="1" smtClean="0"/>
              <a:t>кл</a:t>
            </a:r>
            <a:r>
              <a:rPr lang="ru-RU" sz="1800" dirty="0" smtClean="0"/>
              <a:t>.: </a:t>
            </a:r>
            <a:r>
              <a:rPr lang="ru-RU" sz="1800" b="1" dirty="0" smtClean="0"/>
              <a:t>учебник </a:t>
            </a:r>
            <a:r>
              <a:rPr lang="en-US" sz="1800" b="1" dirty="0" smtClean="0"/>
              <a:t>/</a:t>
            </a:r>
            <a:r>
              <a:rPr lang="ru-RU" sz="1800" b="1" dirty="0" smtClean="0"/>
              <a:t> Е.А. </a:t>
            </a:r>
            <a:r>
              <a:rPr lang="ru-RU" sz="1800" b="1" dirty="0" err="1" smtClean="0"/>
              <a:t>Бунимович</a:t>
            </a:r>
            <a:r>
              <a:rPr lang="ru-RU" sz="1800" b="1" dirty="0" smtClean="0"/>
              <a:t> и др. </a:t>
            </a:r>
            <a:r>
              <a:rPr lang="ru-RU" sz="1800" dirty="0" smtClean="0"/>
              <a:t>– М. : Просвещение, 2019. («Сферы»)</a:t>
            </a:r>
          </a:p>
          <a:p>
            <a:r>
              <a:rPr lang="ru-RU" sz="1800" dirty="0" smtClean="0"/>
              <a:t>Электронный ресурс. </a:t>
            </a:r>
            <a:r>
              <a:rPr lang="ru-RU" sz="1800" u="sng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http://www.</a:t>
            </a:r>
            <a:r>
              <a:rPr lang="en-US" sz="1800" u="sng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skiv.instrao.ru</a:t>
            </a:r>
            <a:endParaRPr lang="ru-RU" sz="1800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en-US" sz="1800" b="1" dirty="0" smtClean="0"/>
              <a:t>S</a:t>
            </a:r>
            <a:r>
              <a:rPr lang="en-GB" sz="1800" b="1" dirty="0" err="1" smtClean="0"/>
              <a:t>chleicher</a:t>
            </a:r>
            <a:r>
              <a:rPr lang="ru-RU" sz="1800" b="1" dirty="0" smtClean="0"/>
              <a:t> А. </a:t>
            </a:r>
            <a:r>
              <a:rPr lang="en-US" sz="1800" dirty="0" smtClean="0"/>
              <a:t>K</a:t>
            </a:r>
            <a:r>
              <a:rPr lang="en-GB" sz="1800" dirty="0" err="1" smtClean="0"/>
              <a:t>ey</a:t>
            </a:r>
            <a:r>
              <a:rPr lang="en-GB" sz="1800" dirty="0" smtClean="0"/>
              <a:t> questions for mathematics teachers </a:t>
            </a:r>
            <a:r>
              <a:rPr lang="ru-RU" sz="1800" dirty="0" smtClean="0"/>
              <a:t> </a:t>
            </a:r>
            <a:r>
              <a:rPr lang="en-GB" sz="1800" dirty="0" smtClean="0"/>
              <a:t>and how PISA can answer them</a:t>
            </a:r>
            <a:r>
              <a:rPr lang="ru-RU" sz="1800" dirty="0" smtClean="0"/>
              <a:t>. </a:t>
            </a:r>
            <a:r>
              <a:rPr lang="en-AU" sz="1800" dirty="0" smtClean="0">
                <a:solidFill>
                  <a:prstClr val="black"/>
                </a:solidFill>
                <a:cs typeface="Helvetica" panose="020B0604020202020204" pitchFamily="34" charset="0"/>
              </a:rPr>
              <a:t>42</a:t>
            </a:r>
            <a:r>
              <a:rPr lang="en-AU" sz="1800" baseline="30000" dirty="0" smtClean="0">
                <a:solidFill>
                  <a:prstClr val="black"/>
                </a:solidFill>
                <a:cs typeface="Helvetica" panose="020B0604020202020204" pitchFamily="34" charset="0"/>
              </a:rPr>
              <a:t>nd</a:t>
            </a:r>
            <a:r>
              <a:rPr lang="en-AU" sz="1800" dirty="0" smtClean="0">
                <a:solidFill>
                  <a:prstClr val="black"/>
                </a:solidFill>
                <a:cs typeface="Helvetica" panose="020B0604020202020204" pitchFamily="34" charset="0"/>
              </a:rPr>
              <a:t> meeting of the PISA Governing Board</a:t>
            </a:r>
            <a:r>
              <a:rPr lang="ru-RU" sz="1800" dirty="0" smtClean="0">
                <a:solidFill>
                  <a:prstClr val="black"/>
                </a:solidFill>
                <a:cs typeface="Helvetica" panose="020B0604020202020204" pitchFamily="34" charset="0"/>
              </a:rPr>
              <a:t> </a:t>
            </a:r>
            <a:r>
              <a:rPr lang="en-AU" sz="1800" dirty="0" smtClean="0">
                <a:solidFill>
                  <a:prstClr val="black"/>
                </a:solidFill>
                <a:cs typeface="Helvetica" panose="020B0604020202020204" pitchFamily="34" charset="0"/>
              </a:rPr>
              <a:t>Brasilia, Brazil</a:t>
            </a:r>
            <a:r>
              <a:rPr lang="ru-RU" sz="1800" dirty="0" smtClean="0">
                <a:solidFill>
                  <a:prstClr val="black"/>
                </a:solidFill>
                <a:cs typeface="Helvetica" panose="020B0604020202020204" pitchFamily="34" charset="0"/>
              </a:rPr>
              <a:t>. </a:t>
            </a:r>
            <a:r>
              <a:rPr lang="ru-RU" sz="1800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14.04.2021</a:t>
            </a:r>
          </a:p>
          <a:p>
            <a:r>
              <a:rPr lang="ru-RU" dirty="0" smtClean="0"/>
              <a:t>Примеры заданий </a:t>
            </a:r>
            <a:r>
              <a:rPr lang="en-US" dirty="0" smtClean="0"/>
              <a:t>PISA</a:t>
            </a:r>
            <a:r>
              <a:rPr lang="ru-RU" dirty="0" smtClean="0"/>
              <a:t>: уровни 5 и 6</a:t>
            </a:r>
          </a:p>
          <a:p>
            <a:r>
              <a:rPr lang="ru-RU" dirty="0" smtClean="0"/>
              <a:t>Динамика результатов </a:t>
            </a:r>
            <a:r>
              <a:rPr lang="en-US" dirty="0" smtClean="0"/>
              <a:t>TIMSS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28728" y="253536"/>
            <a:ext cx="7551643" cy="708990"/>
          </a:xfrm>
        </p:spPr>
        <p:txBody>
          <a:bodyPr>
            <a:normAutofit/>
          </a:bodyPr>
          <a:lstStyle/>
          <a:p>
            <a:pPr marL="54864" indent="0" algn="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Пример «Парусные корабли»</a:t>
            </a:r>
            <a:endParaRPr lang="ru-RU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53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436" y="1684422"/>
            <a:ext cx="4317583" cy="4678612"/>
          </a:xfrm>
          <a:noFill/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7996" y="1643049"/>
            <a:ext cx="4659483" cy="325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119" y="4890108"/>
            <a:ext cx="4581627" cy="14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643182"/>
            <a:ext cx="348732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500306"/>
            <a:ext cx="3938234" cy="277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5286388"/>
            <a:ext cx="4133446" cy="138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642911" y="1214422"/>
          <a:ext cx="4009738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Формула" r:id="rId7" imgW="1600200" imgH="203200" progId="Equation.3">
                  <p:embed/>
                </p:oleObj>
              </mc:Choice>
              <mc:Fallback>
                <p:oleObj name="Формула" r:id="rId7" imgW="16002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1" y="1214422"/>
                        <a:ext cx="4009738" cy="5000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642910" y="1643050"/>
          <a:ext cx="4286280" cy="46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Формула" r:id="rId9" imgW="1625600" imgH="203200" progId="Equation.3">
                  <p:embed/>
                </p:oleObj>
              </mc:Choice>
              <mc:Fallback>
                <p:oleObj name="Формула" r:id="rId9" imgW="1625600" imgH="203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643050"/>
                        <a:ext cx="4286280" cy="4664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642910" y="2071678"/>
          <a:ext cx="4584504" cy="450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Формула" r:id="rId11" imgW="1612800" imgH="203040" progId="Equation.3">
                  <p:embed/>
                </p:oleObj>
              </mc:Choice>
              <mc:Fallback>
                <p:oleObj name="Формула" r:id="rId11" imgW="161280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2071678"/>
                        <a:ext cx="4584504" cy="4502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572000" y="1142984"/>
            <a:ext cx="569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2400" dirty="0"/>
              <a:t>(л)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786314" y="1571612"/>
            <a:ext cx="700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400" dirty="0"/>
              <a:t>(</a:t>
            </a:r>
            <a:r>
              <a:rPr lang="ru-RU" sz="2400" dirty="0" err="1"/>
              <a:t>з</a:t>
            </a:r>
            <a:r>
              <a:rPr lang="ru-RU" sz="2400" dirty="0"/>
              <a:t>.) 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072066" y="2000240"/>
            <a:ext cx="6543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(л.)</a:t>
            </a:r>
            <a:endParaRPr lang="ru-RU" sz="2400" dirty="0"/>
          </a:p>
        </p:txBody>
      </p:sp>
      <p:sp>
        <p:nvSpPr>
          <p:cNvPr id="1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28728" y="142852"/>
            <a:ext cx="7551643" cy="708990"/>
          </a:xfrm>
        </p:spPr>
        <p:txBody>
          <a:bodyPr>
            <a:normAutofit/>
          </a:bodyPr>
          <a:lstStyle/>
          <a:p>
            <a:pPr marL="54864" indent="0" algn="r"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Пример «Парусные корабли»</a:t>
            </a:r>
            <a:endParaRPr lang="ru-RU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0" y="0"/>
          <a:ext cx="114300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Формула" r:id="rId3" imgW="114102" imgH="114102" progId="Equation.3">
                  <p:embed/>
                </p:oleObj>
              </mc:Choice>
              <mc:Fallback>
                <p:oleObj name="Формула" r:id="rId3" imgW="114102" imgH="114102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14300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7"/>
          <p:cNvSpPr>
            <a:spLocks noChangeArrowheads="1"/>
          </p:cNvSpPr>
          <p:nvPr/>
        </p:nvSpPr>
        <p:spPr bwMode="auto">
          <a:xfrm>
            <a:off x="0" y="3371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4143380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Мнение экспертов: </a:t>
            </a:r>
          </a:p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>Задача была бы посильной для российских учащихся, если бы была сформулирована в редакции (типичная задача): </a:t>
            </a:r>
          </a:p>
          <a:p>
            <a:pPr>
              <a:buFont typeface="Wingdings 2" pitchFamily="18" charset="2"/>
              <a:buNone/>
            </a:pPr>
            <a:r>
              <a:rPr lang="ru-RU" sz="2000" dirty="0" smtClean="0"/>
              <a:t>За год двигатель на корабле потребляет 3</a:t>
            </a:r>
            <a:r>
              <a:rPr lang="en-US" sz="2000" dirty="0" smtClean="0"/>
              <a:t> </a:t>
            </a:r>
            <a:r>
              <a:rPr lang="ru-RU" sz="2000" dirty="0" smtClean="0"/>
              <a:t>500</a:t>
            </a:r>
            <a:r>
              <a:rPr lang="en-US" sz="2000" dirty="0" smtClean="0"/>
              <a:t> </a:t>
            </a:r>
            <a:r>
              <a:rPr lang="ru-RU" sz="2000" dirty="0" smtClean="0"/>
              <a:t>000 л топлива, 1 литр топлива стоит 0,42 р. Установка паруса на корабле стоит 2</a:t>
            </a:r>
            <a:r>
              <a:rPr lang="en-US" sz="2000" dirty="0" smtClean="0"/>
              <a:t> </a:t>
            </a:r>
            <a:r>
              <a:rPr lang="ru-RU" sz="2000" dirty="0" smtClean="0"/>
              <a:t>500</a:t>
            </a:r>
            <a:r>
              <a:rPr lang="en-US" sz="2000" dirty="0" smtClean="0"/>
              <a:t> </a:t>
            </a:r>
            <a:r>
              <a:rPr lang="ru-RU" sz="2000" dirty="0" smtClean="0"/>
              <a:t>000р. Парус экономит 20% топлива. Через сколько лет экономия топлива покроет стоимость установки паруса?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одержимое 6"/>
          <p:cNvSpPr txBox="1">
            <a:spLocks/>
          </p:cNvSpPr>
          <p:nvPr/>
        </p:nvSpPr>
        <p:spPr>
          <a:xfrm>
            <a:off x="642910" y="1000108"/>
            <a:ext cx="80724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Область содержания: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Количество</a:t>
            </a: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Когнитивный процесс: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Формулировать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Контекст: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Научная</a:t>
            </a:r>
            <a:r>
              <a:rPr kumimoji="0" lang="ru-RU" sz="24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деятельность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b="1" i="1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Уровень МГ: </a:t>
            </a:r>
            <a:r>
              <a:rPr lang="ru-RU" sz="2400" baseline="0" dirty="0" smtClean="0">
                <a:latin typeface="+mn-lt"/>
              </a:rPr>
              <a:t>5</a:t>
            </a:r>
            <a:endParaRPr kumimoji="0" lang="ru-RU" sz="24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Результаты: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РФ - 2012: 16%</a:t>
            </a:r>
            <a:b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Средний результат стран ОЭСР: 15%</a:t>
            </a:r>
            <a:b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Максимальный результат: 47%</a:t>
            </a:r>
          </a:p>
        </p:txBody>
      </p:sp>
      <p:sp>
        <p:nvSpPr>
          <p:cNvPr id="17" name="Rectangle 2"/>
          <p:cNvSpPr txBox="1">
            <a:spLocks noRot="1" noChangeArrowheads="1"/>
          </p:cNvSpPr>
          <p:nvPr/>
        </p:nvSpPr>
        <p:spPr>
          <a:xfrm>
            <a:off x="1428729" y="253536"/>
            <a:ext cx="7429552" cy="7089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Пример «Парусные корабли»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286676" cy="1067397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tx1"/>
                </a:solidFill>
              </a:rPr>
              <a:t>Пример «Вращающаяся дверь»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38856"/>
            <a:ext cx="8164619" cy="494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7215238" cy="1000132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Пример математической неграмотности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143512"/>
            <a:ext cx="8643998" cy="15716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Ответы учащихся, не связанные с математикой:</a:t>
            </a:r>
          </a:p>
          <a:p>
            <a:r>
              <a:rPr lang="ru-RU" dirty="0" smtClean="0"/>
              <a:t>«Да, этому учили в школе»</a:t>
            </a:r>
          </a:p>
          <a:p>
            <a:r>
              <a:rPr lang="ru-RU" dirty="0" smtClean="0"/>
              <a:t>«да потому </a:t>
            </a:r>
            <a:r>
              <a:rPr lang="ru-RU" smtClean="0"/>
              <a:t>что шкала </a:t>
            </a:r>
            <a:r>
              <a:rPr lang="ru-RU" dirty="0" smtClean="0"/>
              <a:t>фаренгейта используется во всем мире»</a:t>
            </a:r>
          </a:p>
          <a:p>
            <a:r>
              <a:rPr lang="ru-RU" dirty="0" smtClean="0"/>
              <a:t>«Он прочитал в интернете и по этому должно быть правильно»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739217" cy="410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1EDFC-11F6-4D2F-9B24-696E5EF77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r="17531" b="65620"/>
          <a:stretch/>
        </p:blipFill>
        <p:spPr>
          <a:xfrm>
            <a:off x="0" y="0"/>
            <a:ext cx="1772840" cy="64046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5" y="741145"/>
            <a:ext cx="7905827" cy="439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57158" y="5143512"/>
            <a:ext cx="86439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Область содержания: </a:t>
            </a:r>
            <a:r>
              <a:rPr lang="ru-RU" sz="2000" dirty="0" smtClean="0"/>
              <a:t>Пространство и форма. </a:t>
            </a:r>
          </a:p>
          <a:p>
            <a:pPr lvl="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Когнитивный процесс: </a:t>
            </a:r>
            <a:r>
              <a:rPr lang="ru-RU" sz="2000" dirty="0" smtClean="0"/>
              <a:t>Формулировать. </a:t>
            </a:r>
          </a:p>
          <a:p>
            <a:pPr lvl="0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Контекст:</a:t>
            </a:r>
            <a:r>
              <a:rPr lang="ru-RU" sz="2000" b="1" i="1" dirty="0" smtClean="0"/>
              <a:t> </a:t>
            </a:r>
            <a:r>
              <a:rPr lang="ru-RU" sz="2000" dirty="0" smtClean="0"/>
              <a:t>Научная деятельность</a:t>
            </a:r>
          </a:p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Результаты:  </a:t>
            </a:r>
            <a:r>
              <a:rPr lang="ru-RU" sz="2000" dirty="0" smtClean="0"/>
              <a:t>РФ - 2012: 3%.  Средний результат стран ОЭСР: 4%.  Максимальный результат: 14%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500166" y="1"/>
            <a:ext cx="7286676" cy="928670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tx1"/>
                </a:solidFill>
              </a:rPr>
              <a:t>Пример «Вращающаяся дверь»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8058746" cy="1428736"/>
          </a:xfrm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ru-RU" sz="3200" dirty="0" smtClean="0">
                <a:latin typeface="+mn-lt"/>
              </a:rPr>
              <a:t>Что происходит с результатами российских учащихся при переходе из начальной школы в основную?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626602"/>
              </p:ext>
            </p:extLst>
          </p:nvPr>
        </p:nvGraphicFramePr>
        <p:xfrm>
          <a:off x="357158" y="1714488"/>
          <a:ext cx="851002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41899171"/>
                    </a:ext>
                  </a:extLst>
                </a:gridCol>
                <a:gridCol w="1309227">
                  <a:extLst>
                    <a:ext uri="{9D8B030D-6E8A-4147-A177-3AD203B41FA5}">
                      <a16:colId xmlns:a16="http://schemas.microsoft.com/office/drawing/2014/main" val="309728996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ru-RU" sz="21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2003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2007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2011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2015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2019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4 класс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532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544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542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564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567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8 класс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508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512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539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538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543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490384"/>
              </p:ext>
            </p:extLst>
          </p:nvPr>
        </p:nvGraphicFramePr>
        <p:xfrm>
          <a:off x="368034" y="4484777"/>
          <a:ext cx="8508068" cy="219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6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7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7058">
                  <a:extLst>
                    <a:ext uri="{9D8B030D-6E8A-4147-A177-3AD203B41FA5}">
                      <a16:colId xmlns:a16="http://schemas.microsoft.com/office/drawing/2014/main" val="4161309291"/>
                    </a:ext>
                  </a:extLst>
                </a:gridCol>
                <a:gridCol w="1517058">
                  <a:extLst>
                    <a:ext uri="{9D8B030D-6E8A-4147-A177-3AD203B41FA5}">
                      <a16:colId xmlns:a16="http://schemas.microsoft.com/office/drawing/2014/main" val="259643458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2003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2007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2011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2015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2019 год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4 класс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526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546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552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567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567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8 класс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514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530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542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544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Arial Black" pitchFamily="34" charset="0"/>
                        </a:rPr>
                        <a:t>543</a:t>
                      </a:r>
                      <a:endParaRPr lang="ru-RU" sz="2100" dirty="0">
                        <a:latin typeface="Arial Black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348" y="1142984"/>
            <a:ext cx="7920880" cy="646323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МАТЕМАТИКА 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i="1" dirty="0" smtClean="0">
                <a:latin typeface="Arial" pitchFamily="34" charset="0"/>
                <a:cs typeface="Arial" pitchFamily="34" charset="0"/>
              </a:rPr>
              <a:t>(средний балл по России)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3929066"/>
            <a:ext cx="7920880" cy="646323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ru-RU" b="1" dirty="0" smtClean="0">
                <a:latin typeface="Arial Black" pitchFamily="34" charset="0"/>
              </a:rPr>
              <a:t>ЕСТЕСТВОЗНАНИЕ</a:t>
            </a:r>
            <a:br>
              <a:rPr lang="ru-RU" b="1" dirty="0" smtClean="0">
                <a:latin typeface="Arial Black" pitchFamily="34" charset="0"/>
              </a:rPr>
            </a:br>
            <a:r>
              <a:rPr lang="ru-RU" i="1" dirty="0" smtClean="0">
                <a:latin typeface="Arial" pitchFamily="34" charset="0"/>
                <a:cs typeface="Arial" pitchFamily="34" charset="0"/>
              </a:rPr>
              <a:t>(средний балл по России)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46"/>
          <p:cNvGrpSpPr/>
          <p:nvPr/>
        </p:nvGrpSpPr>
        <p:grpSpPr>
          <a:xfrm>
            <a:off x="2714612" y="2786058"/>
            <a:ext cx="5404380" cy="591859"/>
            <a:chOff x="2699792" y="2928581"/>
            <a:chExt cx="5404380" cy="591859"/>
          </a:xfrm>
        </p:grpSpPr>
        <p:cxnSp>
          <p:nvCxnSpPr>
            <p:cNvPr id="11" name="Соединительная линия уступом 10"/>
            <p:cNvCxnSpPr/>
            <p:nvPr/>
          </p:nvCxnSpPr>
          <p:spPr>
            <a:xfrm>
              <a:off x="2699792" y="2949530"/>
              <a:ext cx="792088" cy="570910"/>
            </a:xfrm>
            <a:prstGeom prst="bentConnector3">
              <a:avLst>
                <a:gd name="adj1" fmla="val 23064"/>
              </a:avLst>
            </a:prstGeom>
            <a:ln w="101600"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Соединительная линия уступом 11"/>
            <p:cNvCxnSpPr/>
            <p:nvPr/>
          </p:nvCxnSpPr>
          <p:spPr>
            <a:xfrm>
              <a:off x="4059863" y="2949530"/>
              <a:ext cx="851629" cy="570910"/>
            </a:xfrm>
            <a:prstGeom prst="bentConnector3">
              <a:avLst>
                <a:gd name="adj1" fmla="val 23157"/>
              </a:avLst>
            </a:prstGeom>
            <a:ln w="101600"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Соединительная линия уступом 12"/>
            <p:cNvCxnSpPr/>
            <p:nvPr/>
          </p:nvCxnSpPr>
          <p:spPr>
            <a:xfrm>
              <a:off x="5551984" y="2928581"/>
              <a:ext cx="871676" cy="591859"/>
            </a:xfrm>
            <a:prstGeom prst="bentConnector3">
              <a:avLst>
                <a:gd name="adj1" fmla="val 24649"/>
              </a:avLst>
            </a:prstGeom>
            <a:ln w="101600"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Соединительная линия уступом 14"/>
            <p:cNvCxnSpPr/>
            <p:nvPr/>
          </p:nvCxnSpPr>
          <p:spPr>
            <a:xfrm>
              <a:off x="7064152" y="2928581"/>
              <a:ext cx="892224" cy="591859"/>
            </a:xfrm>
            <a:prstGeom prst="bentConnector3">
              <a:avLst>
                <a:gd name="adj1" fmla="val 18400"/>
              </a:avLst>
            </a:prstGeom>
            <a:ln w="101600"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01085" y="306896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-20</a:t>
              </a:r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06386" y="309192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-5</a:t>
              </a:r>
              <a:endParaRPr lang="ru-RU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778202" y="306896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-4</a:t>
              </a: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40076" y="307021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-21</a:t>
              </a:r>
              <a:endParaRPr lang="ru-RU" dirty="0"/>
            </a:p>
          </p:txBody>
        </p:sp>
      </p:grpSp>
      <p:grpSp>
        <p:nvGrpSpPr>
          <p:cNvPr id="4" name="Группа 63"/>
          <p:cNvGrpSpPr/>
          <p:nvPr/>
        </p:nvGrpSpPr>
        <p:grpSpPr>
          <a:xfrm>
            <a:off x="2585505" y="5673901"/>
            <a:ext cx="5456230" cy="584209"/>
            <a:chOff x="2572154" y="5221055"/>
            <a:chExt cx="5456230" cy="584209"/>
          </a:xfrm>
        </p:grpSpPr>
        <p:cxnSp>
          <p:nvCxnSpPr>
            <p:cNvPr id="17" name="Соединительная линия уступом 16"/>
            <p:cNvCxnSpPr/>
            <p:nvPr/>
          </p:nvCxnSpPr>
          <p:spPr>
            <a:xfrm>
              <a:off x="2572154" y="5221055"/>
              <a:ext cx="775710" cy="584209"/>
            </a:xfrm>
            <a:prstGeom prst="bentConnector3">
              <a:avLst>
                <a:gd name="adj1" fmla="val 18566"/>
              </a:avLst>
            </a:prstGeom>
            <a:ln w="101600">
              <a:solidFill>
                <a:srgbClr val="769535">
                  <a:alpha val="71000"/>
                </a:srgbClr>
              </a:solidFill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Соединительная линия уступом 18"/>
            <p:cNvCxnSpPr/>
            <p:nvPr/>
          </p:nvCxnSpPr>
          <p:spPr>
            <a:xfrm>
              <a:off x="3995936" y="5221055"/>
              <a:ext cx="792088" cy="584209"/>
            </a:xfrm>
            <a:prstGeom prst="bentConnector3">
              <a:avLst>
                <a:gd name="adj1" fmla="val 18254"/>
              </a:avLst>
            </a:prstGeom>
            <a:ln w="101600">
              <a:solidFill>
                <a:srgbClr val="769535">
                  <a:alpha val="71000"/>
                </a:srgbClr>
              </a:solidFill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Соединительная линия уступом 19"/>
            <p:cNvCxnSpPr/>
            <p:nvPr/>
          </p:nvCxnSpPr>
          <p:spPr>
            <a:xfrm>
              <a:off x="5436096" y="5221055"/>
              <a:ext cx="936104" cy="584209"/>
            </a:xfrm>
            <a:prstGeom prst="bentConnector3">
              <a:avLst>
                <a:gd name="adj1" fmla="val 18254"/>
              </a:avLst>
            </a:prstGeom>
            <a:ln w="101600">
              <a:solidFill>
                <a:srgbClr val="769535">
                  <a:alpha val="71000"/>
                </a:srgbClr>
              </a:solidFill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Соединительная линия уступом 20"/>
            <p:cNvCxnSpPr/>
            <p:nvPr/>
          </p:nvCxnSpPr>
          <p:spPr>
            <a:xfrm>
              <a:off x="6948264" y="5221055"/>
              <a:ext cx="936104" cy="584209"/>
            </a:xfrm>
            <a:prstGeom prst="bentConnector3">
              <a:avLst>
                <a:gd name="adj1" fmla="val 19068"/>
              </a:avLst>
            </a:prstGeom>
            <a:ln w="101600">
              <a:solidFill>
                <a:srgbClr val="769535">
                  <a:alpha val="71000"/>
                </a:srgbClr>
              </a:solidFill>
              <a:tailEnd type="stealth" w="med" len="med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699792" y="537321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+4</a:t>
              </a:r>
              <a:endParaRPr lang="ru-RU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12918" y="537321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-4</a:t>
              </a:r>
              <a:endParaRPr lang="ru-RU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627006" y="537321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-8</a:t>
              </a:r>
              <a:endParaRPr lang="ru-RU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64288" y="539399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dirty="0" smtClean="0"/>
                <a:t>Δ -24</a:t>
              </a:r>
              <a:endParaRPr lang="ru-RU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40"/>
            <a:ext cx="8143932" cy="1654162"/>
          </a:xfrm>
        </p:spPr>
        <p:txBody>
          <a:bodyPr>
            <a:normAutofit fontScale="90000"/>
          </a:bodyPr>
          <a:lstStyle/>
          <a:p>
            <a:pPr algn="r">
              <a:lnSpc>
                <a:spcPct val="80000"/>
              </a:lnSpc>
            </a:pPr>
            <a:r>
              <a:rPr lang="ru-RU" sz="3600" dirty="0" smtClean="0"/>
              <a:t>Динамика результатов российских учащихся </a:t>
            </a:r>
            <a:br>
              <a:rPr lang="ru-RU" sz="3600" dirty="0" smtClean="0"/>
            </a:br>
            <a:r>
              <a:rPr lang="ru-RU" sz="3600" dirty="0" smtClean="0"/>
              <a:t>в исследовании </a:t>
            </a:r>
            <a:r>
              <a:rPr lang="en-US" sz="3600" dirty="0" smtClean="0"/>
              <a:t>TIMSS</a:t>
            </a:r>
            <a:r>
              <a:rPr lang="ru-RU" sz="3600" dirty="0" smtClean="0"/>
              <a:t>: математика, познавательная деятельность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6662877" cy="464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763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1785927"/>
            <a:ext cx="6858048" cy="278608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Спасибо за внимание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Будьте здоровы!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43240" y="5312813"/>
            <a:ext cx="5445575" cy="12332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Лариса Олеговна Рослова</a:t>
            </a:r>
          </a:p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roslova.math@yandex.ru</a:t>
            </a: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19225"/>
            <a:ext cx="85534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220322" cy="115655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Механизм </a:t>
            </a:r>
            <a:r>
              <a:rPr lang="ru-RU" dirty="0" smtClean="0"/>
              <a:t>оценки функциональной грамотности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86116" y="3786190"/>
            <a:ext cx="2286016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786314" y="4643446"/>
            <a:ext cx="332823" cy="928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4000496" y="3286124"/>
            <a:ext cx="28575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072066" y="3857628"/>
            <a:ext cx="1500198" cy="285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1857356" y="3929066"/>
            <a:ext cx="178595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00430" y="4143380"/>
            <a:ext cx="245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Рассуждать</a:t>
            </a:r>
            <a:endParaRPr lang="ru-RU" sz="2400" b="1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0166" y="285728"/>
            <a:ext cx="7358114" cy="1143008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Структура оценки математической грамотности 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8758" y="1549667"/>
            <a:ext cx="8498084" cy="5101389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Контекст</a:t>
            </a:r>
            <a:r>
              <a:rPr lang="ru-RU" sz="2400" b="1" dirty="0" smtClean="0"/>
              <a:t>,  </a:t>
            </a:r>
            <a:r>
              <a:rPr lang="ru-RU" sz="2400" dirty="0" smtClean="0"/>
              <a:t>в котором представлена проблема:</a:t>
            </a:r>
          </a:p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Личная жизнь;   Образование/профессиональная деятельность; Общественная жизнь;   Научная деятельность</a:t>
            </a:r>
            <a:endParaRPr lang="ru-RU" sz="2400" dirty="0" smtClean="0"/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Математическое содержание</a:t>
            </a:r>
            <a:r>
              <a:rPr lang="ru-RU" sz="2400" dirty="0" smtClean="0"/>
              <a:t>, которое используется в тестовых заданиях (предметное ядро функциональной грамотности):</a:t>
            </a:r>
          </a:p>
          <a:p>
            <a:pPr>
              <a:buNone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Изменение и зависимости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;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Пространство и формы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Неопределенность и данные;   Количество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Когнитивные процессы </a:t>
            </a:r>
            <a:r>
              <a:rPr lang="ru-RU" sz="2400" i="1" dirty="0" smtClean="0"/>
              <a:t>(составляющие интеллектуальной деятельности)</a:t>
            </a:r>
            <a:r>
              <a:rPr lang="ru-RU" sz="2400" dirty="0" smtClean="0"/>
              <a:t>, которые описывают деятельность ученика: </a:t>
            </a:r>
          </a:p>
          <a:p>
            <a:pPr>
              <a:buNone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Формулировать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dirty="0" smtClean="0"/>
              <a:t>ситуацию</a:t>
            </a:r>
            <a:r>
              <a:rPr lang="ru-RU" sz="2400" dirty="0" smtClean="0"/>
              <a:t> математически;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Применять</a:t>
            </a:r>
            <a:r>
              <a:rPr lang="ru-RU" sz="2400" dirty="0" smtClean="0"/>
              <a:t> математические понятия, факты, процедуры;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Интерпретировать</a:t>
            </a:r>
            <a:r>
              <a:rPr lang="ru-RU" sz="2400" dirty="0" smtClean="0"/>
              <a:t>, использовать и оценивать математические </a:t>
            </a:r>
            <a:r>
              <a:rPr lang="ru-RU" sz="2400" i="1" dirty="0" smtClean="0"/>
              <a:t>результаты</a:t>
            </a:r>
            <a:r>
              <a:rPr lang="ru-RU" sz="2400" dirty="0" smtClean="0"/>
              <a:t>;   </a:t>
            </a: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</a:rPr>
              <a:t>Рассуждать </a:t>
            </a:r>
            <a:r>
              <a:rPr lang="ru-RU" sz="2400" i="1" dirty="0" smtClean="0"/>
              <a:t>	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63661" r="32670" b="16389"/>
          <a:stretch>
            <a:fillRect/>
          </a:stretch>
        </p:blipFill>
        <p:spPr bwMode="auto">
          <a:xfrm>
            <a:off x="32273" y="13312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0"/>
            <a:ext cx="7500989" cy="1000108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PISA-2021-2022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85721" y="785794"/>
            <a:ext cx="8643998" cy="5929354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Центральный компонент </a:t>
            </a:r>
            <a:r>
              <a:rPr lang="ru-RU" sz="2400" dirty="0" smtClean="0"/>
              <a:t>математической грамотности - связь между математическими рассуждениями и решением поставленной проблемы: </a:t>
            </a:r>
          </a:p>
          <a:p>
            <a:pPr>
              <a:buNone/>
            </a:pPr>
            <a:r>
              <a:rPr lang="ru-RU" sz="2400" dirty="0" smtClean="0"/>
              <a:t>для решения проблемы учащийся сначала должен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увидеть математическую природу проблемы, представленной в контексте  реального мира,  и сформулировать ее на языке математики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ru-RU" sz="2400" b="1" dirty="0" smtClean="0"/>
              <a:t>Акцент</a:t>
            </a:r>
            <a:r>
              <a:rPr lang="ru-RU" sz="2400" dirty="0" smtClean="0"/>
              <a:t> при оценке - математические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рассуждения.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2400" b="1" dirty="0" smtClean="0"/>
              <a:t>Новые темы </a:t>
            </a:r>
            <a:r>
              <a:rPr lang="ru-RU" sz="2400" dirty="0" smtClean="0"/>
              <a:t>по областям содержания:</a:t>
            </a:r>
          </a:p>
          <a:p>
            <a:pPr lvl="0">
              <a:buNone/>
            </a:pPr>
            <a:r>
              <a:rPr lang="ru-RU" sz="2400" i="1" dirty="0" smtClean="0">
                <a:solidFill>
                  <a:srgbClr val="0070C0"/>
                </a:solidFill>
              </a:rPr>
              <a:t>Явления роста: </a:t>
            </a:r>
            <a:r>
              <a:rPr lang="ru-RU" sz="2400" dirty="0" smtClean="0"/>
              <a:t>линейные, нелинейные, квадратичные и экспоненциальные зависимости 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(Изменение и зависимости)</a:t>
            </a:r>
          </a:p>
          <a:p>
            <a:pPr lvl="0">
              <a:buNone/>
            </a:pPr>
            <a:r>
              <a:rPr lang="ru-RU" sz="2400" i="1" dirty="0" smtClean="0">
                <a:solidFill>
                  <a:srgbClr val="0070C0"/>
                </a:solidFill>
              </a:rPr>
              <a:t>Геометрическая аппроксимация </a:t>
            </a:r>
            <a:r>
              <a:rPr lang="ru-RU" sz="2400" dirty="0" smtClean="0"/>
              <a:t>свойств нестандартных или незнакомых форм и объектов путем разбиения этих фигур и объектов на знакомые формы и объекты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(Пространство и формы)</a:t>
            </a:r>
          </a:p>
          <a:p>
            <a:pPr lvl="0">
              <a:buNone/>
            </a:pPr>
            <a:r>
              <a:rPr lang="ru-RU" sz="2400" i="1" dirty="0" smtClean="0">
                <a:solidFill>
                  <a:srgbClr val="0070C0"/>
                </a:solidFill>
              </a:rPr>
              <a:t>Компьютерное моделирование: </a:t>
            </a:r>
            <a:r>
              <a:rPr lang="ru-RU" sz="2400" dirty="0" smtClean="0"/>
              <a:t>анализ изменений, влияния переменных на результат; калькулятор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(Количество)</a:t>
            </a:r>
          </a:p>
          <a:p>
            <a:pPr lvl="0">
              <a:buNone/>
            </a:pPr>
            <a:r>
              <a:rPr lang="ru-RU" sz="2400" i="1" dirty="0" smtClean="0">
                <a:solidFill>
                  <a:srgbClr val="0070C0"/>
                </a:solidFill>
              </a:rPr>
              <a:t>Принятие решений в ситуациях неопределенности: </a:t>
            </a:r>
            <a:r>
              <a:rPr lang="ru-RU" sz="2400" dirty="0" smtClean="0"/>
              <a:t>использование вероятности и основных принципов комбинаторики для интерпретации ситуаций и прогнозирования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(Неопределенность и данные)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46" y="3791906"/>
            <a:ext cx="5929354" cy="306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7500990" cy="1142984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/>
              <a:t>PISA-2021-2022: Пример задания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357298"/>
            <a:ext cx="5643602" cy="288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571744"/>
            <a:ext cx="5484823" cy="32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2;p59"/>
          <p:cNvSpPr txBox="1"/>
          <p:nvPr/>
        </p:nvSpPr>
        <p:spPr>
          <a:xfrm>
            <a:off x="500034" y="1500174"/>
            <a:ext cx="4214842" cy="150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Компьютерное </a:t>
            </a: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моделирование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(работа с изображениями)</a:t>
            </a: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ru-RU" sz="2000" b="0" i="0" u="none" strike="noStrike" cap="none" dirty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инструменты </a:t>
            </a: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перетаскивания </a:t>
            </a:r>
            <a:r>
              <a:rPr lang="ru-RU" sz="2000" b="0" i="0" u="none" strike="noStrike" cap="none" dirty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объектов, </a:t>
            </a:r>
            <a:endParaRPr lang="ru-RU" sz="2000" b="0" i="0" u="none" strike="noStrike" cap="none" dirty="0" smtClean="0">
              <a:solidFill>
                <a:srgbClr val="30313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измерения и построения</a:t>
            </a:r>
          </a:p>
        </p:txBody>
      </p:sp>
      <p:sp>
        <p:nvSpPr>
          <p:cNvPr id="5" name="Google Shape;923;p59"/>
          <p:cNvSpPr txBox="1"/>
          <p:nvPr/>
        </p:nvSpPr>
        <p:spPr>
          <a:xfrm>
            <a:off x="5072066" y="1500174"/>
            <a:ext cx="3634189" cy="128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Электронные </a:t>
            </a: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таблицы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(аналоги)</a:t>
            </a: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: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сортировка</a:t>
            </a:r>
            <a:r>
              <a:rPr lang="ru-RU" sz="2000" b="0" i="0" u="none" strike="noStrike" cap="none" dirty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endParaRPr lang="ru-RU" sz="2000" b="0" i="0" u="none" strike="noStrike" cap="none" dirty="0" smtClean="0">
              <a:solidFill>
                <a:srgbClr val="30313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вычисления, 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анализ данных </a:t>
            </a:r>
            <a:endParaRPr sz="20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924;p59"/>
          <p:cNvSpPr txBox="1"/>
          <p:nvPr/>
        </p:nvSpPr>
        <p:spPr>
          <a:xfrm>
            <a:off x="500034" y="3857628"/>
            <a:ext cx="3991310" cy="282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Представление </a:t>
            </a: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информации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(не линейное)</a:t>
            </a: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i="0" u="none" strike="noStrike" cap="none" dirty="0" smtClean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000" b="0" i="0" u="none" strike="noStrike" cap="none" dirty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вкладки с </a:t>
            </a: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информацией </a:t>
            </a:r>
            <a:r>
              <a:rPr lang="ru-RU" sz="2000" b="0" i="0" u="none" strike="noStrike" cap="none" dirty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в различных </a:t>
            </a:r>
            <a:r>
              <a:rPr lang="ru-RU" sz="2000" b="0" i="0" u="none" strike="noStrike" cap="none" dirty="0" smtClean="0">
                <a:solidFill>
                  <a:srgbClr val="303131"/>
                </a:solidFill>
                <a:latin typeface="Proxima Nova"/>
                <a:ea typeface="Proxima Nova"/>
                <a:cs typeface="Proxima Nova"/>
                <a:sym typeface="Proxima Nova"/>
              </a:rPr>
              <a:t>формах (графики, таблицы и пр.) </a:t>
            </a:r>
            <a:endParaRPr sz="20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Google Shape;925;p59"/>
          <p:cNvSpPr txBox="1"/>
          <p:nvPr/>
        </p:nvSpPr>
        <p:spPr>
          <a:xfrm>
            <a:off x="5143504" y="3857628"/>
            <a:ext cx="3857652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Работа с утверждениями: </a:t>
            </a:r>
            <a:endParaRPr sz="2000" b="1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0" i="0" u="none" strike="noStrike" cap="none" dirty="0" err="1" smtClea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всегда-иногда-никогда</a:t>
            </a:r>
            <a:r>
              <a:rPr lang="ru-RU" sz="20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endParaRPr sz="20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03131"/>
              </a:buClr>
              <a:buSzPts val="2800"/>
              <a:buFont typeface="Arial"/>
              <a:buNone/>
            </a:pPr>
            <a:r>
              <a:rPr lang="ru-RU" sz="2000" b="0" i="0" u="none" strike="noStrike" cap="none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привести свой </a:t>
            </a:r>
            <a:r>
              <a:rPr lang="ru-RU" sz="2000" b="0" i="0" u="none" strike="noStrike" cap="none" dirty="0" smtClea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пример или </a:t>
            </a:r>
            <a:r>
              <a:rPr lang="ru-RU" sz="2000" b="0" i="0" u="none" strike="noStrike" cap="none" dirty="0" err="1" smtClean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контрпример</a:t>
            </a:r>
            <a:endParaRPr sz="20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927;p59"/>
          <p:cNvSpPr txBox="1">
            <a:spLocks/>
          </p:cNvSpPr>
          <p:nvPr/>
        </p:nvSpPr>
        <p:spPr>
          <a:xfrm>
            <a:off x="1357290" y="0"/>
            <a:ext cx="7786710" cy="8572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4800"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Новые типы заданий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PISA-202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1-2022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33074" t="63661" r="32670" b="16389"/>
          <a:stretch>
            <a:fillRect/>
          </a:stretch>
        </p:blipFill>
        <p:spPr bwMode="auto">
          <a:xfrm>
            <a:off x="0" y="0"/>
            <a:ext cx="1498146" cy="5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5336</TotalTime>
  <Words>1641</Words>
  <Application>Microsoft Office PowerPoint</Application>
  <PresentationFormat>Экран (4:3)</PresentationFormat>
  <Paragraphs>244</Paragraphs>
  <Slides>43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Arial Black</vt:lpstr>
      <vt:lpstr>Calibri</vt:lpstr>
      <vt:lpstr>Helvetica</vt:lpstr>
      <vt:lpstr>Proxima Nova</vt:lpstr>
      <vt:lpstr>Wingdings 2</vt:lpstr>
      <vt:lpstr>Тема Office</vt:lpstr>
      <vt:lpstr>Формула</vt:lpstr>
      <vt:lpstr>Функциональная грамотность  на уроках математики   Всероссийская научно-практическая конференция «Математическое просвещение как одно из условий реализации Концепции развития математического образования в России»  Москва. Издательство «Просвещение». 13.04.2021  </vt:lpstr>
      <vt:lpstr>Вопросы:</vt:lpstr>
      <vt:lpstr>Что такое «математическая грамотность»</vt:lpstr>
      <vt:lpstr>Пример математической неграмотности</vt:lpstr>
      <vt:lpstr>Механизм оценки функциональной грамотности</vt:lpstr>
      <vt:lpstr>Структура оценки математической грамотности </vt:lpstr>
      <vt:lpstr>PISA-2021-2022</vt:lpstr>
      <vt:lpstr>PISA-2021-2022: Пример задания</vt:lpstr>
      <vt:lpstr>Презентация PowerPoint</vt:lpstr>
      <vt:lpstr>Результаты РФ. Уровни МГ </vt:lpstr>
      <vt:lpstr>Функциональная грамотность:  что отличает обучение в странах-лидерах</vt:lpstr>
      <vt:lpstr>Важное для математической грамотности</vt:lpstr>
      <vt:lpstr>Презентация PowerPoint</vt:lpstr>
      <vt:lpstr>«Мягкий» мониторинг</vt:lpstr>
      <vt:lpstr>Задания «мягкого» мониторинга.  Сайт ИСРО РАО: http://www.skiv.instrao.ru</vt:lpstr>
      <vt:lpstr>Часть 1. Демонстрационные варианты. Сайт ИСРО РАО</vt:lpstr>
      <vt:lpstr>Часть 3. Банк заданий.  Сайт ИСРО РАО</vt:lpstr>
      <vt:lpstr>Презентация PowerPoint</vt:lpstr>
      <vt:lpstr>Советы и рекомендации от PISA учителям математики</vt:lpstr>
      <vt:lpstr>Часть 2. Учебное пособие  «Математическая грамотность. Сборник эталонных заданий»</vt:lpstr>
      <vt:lpstr>Фрагменты пособия  https://shop.prosv.ru/funkcionalnaya-gramotnost  </vt:lpstr>
      <vt:lpstr>Фрагменты пособия «Математическая грамотность.  Сборник эталонных заданий» </vt:lpstr>
      <vt:lpstr>Презентация PowerPoint</vt:lpstr>
      <vt:lpstr>Фрагменты пособия «Математическая грамотность.  Сборник эталонных заданий»</vt:lpstr>
      <vt:lpstr>Фрагменты пособия «Математическая грамотность.  Сборник эталонных заданий»</vt:lpstr>
      <vt:lpstr>Фрагменты пособия «Математическая грамотность.  Сборник эталонных заданий»</vt:lpstr>
      <vt:lpstr>Презентация PowerPoint</vt:lpstr>
      <vt:lpstr>Презентация PowerPoint</vt:lpstr>
      <vt:lpstr>Презентация PowerPoint</vt:lpstr>
      <vt:lpstr>Фрагменты пособия «Математическая грамотность.  Сборник эталонных заданий»</vt:lpstr>
      <vt:lpstr>УМК под редакцией Г.В. Дорофеева</vt:lpstr>
      <vt:lpstr>Какие можно дать рекомендации</vt:lpstr>
      <vt:lpstr>Журнал «Математика»/2020/№6, 7, 8, 10 https://raum.math.ru/node/179</vt:lpstr>
      <vt:lpstr>Литература</vt:lpstr>
      <vt:lpstr>Презентация PowerPoint</vt:lpstr>
      <vt:lpstr>Пример «Парусные корабли»</vt:lpstr>
      <vt:lpstr>Пример «Парусные корабли»</vt:lpstr>
      <vt:lpstr>Презентация PowerPoint</vt:lpstr>
      <vt:lpstr>Пример «Вращающаяся дверь»</vt:lpstr>
      <vt:lpstr>Пример «Вращающаяся дверь»</vt:lpstr>
      <vt:lpstr>Что происходит с результатами российских учащихся при переходе из начальной школы в основную?</vt:lpstr>
      <vt:lpstr>Динамика результатов российских учащихся  в исследовании TIMSS: математика, познавательная деятельность </vt:lpstr>
      <vt:lpstr>Спасибо за внимание! Будьте здоровы!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Ошибки</dc:title>
  <dc:creator>Admin</dc:creator>
  <cp:lastModifiedBy>Яковчук А.М.</cp:lastModifiedBy>
  <cp:revision>311</cp:revision>
  <dcterms:created xsi:type="dcterms:W3CDTF">2013-11-04T05:49:46Z</dcterms:created>
  <dcterms:modified xsi:type="dcterms:W3CDTF">2021-04-16T10:02:32Z</dcterms:modified>
</cp:coreProperties>
</file>