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256" r:id="rId2"/>
    <p:sldId id="274" r:id="rId3"/>
    <p:sldId id="282" r:id="rId4"/>
    <p:sldId id="257" r:id="rId5"/>
    <p:sldId id="259" r:id="rId6"/>
    <p:sldId id="284" r:id="rId7"/>
    <p:sldId id="275" r:id="rId8"/>
    <p:sldId id="283" r:id="rId9"/>
    <p:sldId id="296" r:id="rId10"/>
    <p:sldId id="297" r:id="rId11"/>
    <p:sldId id="298" r:id="rId12"/>
    <p:sldId id="285" r:id="rId13"/>
    <p:sldId id="286" r:id="rId14"/>
    <p:sldId id="287" r:id="rId15"/>
    <p:sldId id="288" r:id="rId16"/>
    <p:sldId id="290" r:id="rId17"/>
    <p:sldId id="289" r:id="rId18"/>
    <p:sldId id="291" r:id="rId19"/>
    <p:sldId id="292" r:id="rId20"/>
    <p:sldId id="293" r:id="rId21"/>
    <p:sldId id="294" r:id="rId22"/>
    <p:sldId id="295" r:id="rId23"/>
    <p:sldId id="299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8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2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3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5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7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3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1D71-B295-473E-8D34-EB8B525D1BA3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9103-3C02-488F-99BE-D91C55F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57188"/>
            <a:ext cx="7910538" cy="31451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«Об изменениях                                      в законодательстве Российской Федерации в сфере организации питания школьников»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214950"/>
            <a:ext cx="5072098" cy="1500198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482400"/>
                </a:solidFill>
                <a:cs typeface="Times New Roman" pitchFamily="18" charset="0"/>
              </a:rPr>
              <a:t>Белоус Алёна Михайловна</a:t>
            </a:r>
            <a:r>
              <a:rPr lang="ru-RU" sz="2000" dirty="0" smtClean="0">
                <a:solidFill>
                  <a:srgbClr val="482400"/>
                </a:solidFill>
                <a:cs typeface="Times New Roman" pitchFamily="18" charset="0"/>
              </a:rPr>
              <a:t>, </a:t>
            </a:r>
          </a:p>
          <a:p>
            <a:pPr algn="r">
              <a:lnSpc>
                <a:spcPct val="90000"/>
              </a:lnSpc>
            </a:pPr>
            <a:r>
              <a:rPr lang="ru-RU" sz="2000" dirty="0" smtClean="0">
                <a:solidFill>
                  <a:srgbClr val="482400"/>
                </a:solidFill>
                <a:cs typeface="Times New Roman" pitchFamily="18" charset="0"/>
              </a:rPr>
              <a:t>консультант отдела воспитания и дополнительного образования управления образовательной политики департамента образования Белгородской области</a:t>
            </a:r>
          </a:p>
          <a:p>
            <a:endParaRPr lang="ru-RU" sz="2000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928662" y="359898"/>
            <a:ext cx="8215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D3D3D"/>
                </a:solidFill>
              </a:rPr>
              <a:t>Департамент образования</a:t>
            </a:r>
          </a:p>
          <a:p>
            <a:pPr algn="ctr"/>
            <a:r>
              <a:rPr lang="ru-RU" sz="2400" dirty="0">
                <a:solidFill>
                  <a:srgbClr val="3D3D3D"/>
                </a:solidFill>
              </a:rPr>
              <a:t> Белгородской области</a:t>
            </a:r>
          </a:p>
        </p:txBody>
      </p:sp>
      <p:pic>
        <p:nvPicPr>
          <p:cNvPr id="5" name="Рисунок 5" descr="Герб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3" y="292870"/>
            <a:ext cx="753849" cy="8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00"/>
          <a:stretch/>
        </p:blipFill>
        <p:spPr>
          <a:xfrm>
            <a:off x="251520" y="332656"/>
            <a:ext cx="870496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50"/>
          <a:stretch/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6" t="7463" r="5971" b="5971"/>
          <a:stretch/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3" t="7353" r="6526" b="5883"/>
          <a:stretch/>
        </p:blipFill>
        <p:spPr>
          <a:xfrm>
            <a:off x="323528" y="260648"/>
            <a:ext cx="86409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4" t="6061" r="6250" b="4545"/>
          <a:stretch/>
        </p:blipFill>
        <p:spPr>
          <a:xfrm>
            <a:off x="323528" y="260648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4" t="7576" r="6250" b="4546"/>
          <a:stretch/>
        </p:blipFill>
        <p:spPr>
          <a:xfrm>
            <a:off x="323528" y="332656"/>
            <a:ext cx="85689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9" t="7353" r="6526" b="4413"/>
          <a:stretch/>
        </p:blipFill>
        <p:spPr>
          <a:xfrm>
            <a:off x="420624" y="260648"/>
            <a:ext cx="832784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8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6" t="7576" r="6250" b="4546"/>
          <a:stretch/>
        </p:blipFill>
        <p:spPr>
          <a:xfrm>
            <a:off x="179512" y="260648"/>
            <a:ext cx="878497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7" t="7463" r="6810" b="4478"/>
          <a:stretch/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5" t="7576" r="7102" b="4546"/>
          <a:stretch/>
        </p:blipFill>
        <p:spPr>
          <a:xfrm>
            <a:off x="251520" y="260648"/>
            <a:ext cx="87129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1819" y="620688"/>
            <a:ext cx="2629471" cy="18971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77800" dist="635000" dir="21540000" sx="55000" sy="55000" kx="-1200000" algn="bl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образовании                    в Российской Федерации»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273-ФЗ 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03848" y="332656"/>
            <a:ext cx="5256584" cy="600164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58800" dist="127000" dir="18900000" sx="97000" sy="97000" kx="-1200000" algn="bl" rotWithShape="0">
              <a:prstClr val="black">
                <a:alpha val="6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Ст. 41.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Охрана здоровья обучающихся включает в себя:</a:t>
            </a:r>
          </a:p>
          <a:p>
            <a:pPr algn="ctr"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организацию питания обучающихся;</a:t>
            </a:r>
          </a:p>
          <a:p>
            <a:pPr algn="ctr"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пропаганду и обучение навыкам здорового образа жизни, требованиям охраны труда;</a:t>
            </a:r>
          </a:p>
          <a:p>
            <a:pPr algn="ctr"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проведение санитарно-гигиенических, профилактических и оздоровительных мероприятий, обучение и воспитание в сфере охраны здоровья граждан в Российской Федерации.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Ст. 34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 Обучающимся предоставляются  меры социальной поддержки и стимулирования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по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обеспечению питанием в случаях и в порядке, которые установлены федеральными законами, законами субъектов Российской Федерации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Ст. 37.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Обучающиеся по образовательным программам начального общего образования </a:t>
            </a:r>
            <a:r>
              <a:rPr lang="ru-RU" sz="1600"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600" smtClean="0">
                <a:latin typeface="Times New Roman" pitchFamily="18" charset="0"/>
                <a:ea typeface="+mj-ea"/>
                <a:cs typeface="Times New Roman" pitchFamily="18" charset="0"/>
              </a:rPr>
              <a:t>государственных                      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и муниципальных образовательных организациях обеспечиваются учредителями таких </a:t>
            </a:r>
            <a:r>
              <a:rPr lang="ru-RU" sz="1600">
                <a:latin typeface="Times New Roman" pitchFamily="18" charset="0"/>
                <a:ea typeface="+mj-ea"/>
                <a:cs typeface="Times New Roman" pitchFamily="18" charset="0"/>
              </a:rPr>
              <a:t>организаций </a:t>
            </a:r>
            <a:r>
              <a:rPr lang="ru-RU" sz="160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не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менее одного раза в день бесплатным горячим питанием, предусматривающим наличие горячего блюда, не считая горячего напитка, за счет бюджетных ассигнований федерального бюджета, бюджетов субъектов Российской Федерации, </a:t>
            </a:r>
            <a:r>
              <a:rPr lang="ru-RU" sz="1600">
                <a:latin typeface="Times New Roman" pitchFamily="18" charset="0"/>
                <a:ea typeface="+mj-ea"/>
                <a:cs typeface="Times New Roman" pitchFamily="18" charset="0"/>
              </a:rPr>
              <a:t>местных </a:t>
            </a:r>
            <a:r>
              <a:rPr lang="ru-RU" sz="1600" smtClean="0">
                <a:latin typeface="Times New Roman" pitchFamily="18" charset="0"/>
                <a:ea typeface="+mj-ea"/>
                <a:cs typeface="Times New Roman" pitchFamily="18" charset="0"/>
              </a:rPr>
              <a:t>бюджетов               </a:t>
            </a:r>
            <a:r>
              <a:rPr lang="ru-RU" sz="1600" dirty="0">
                <a:latin typeface="Times New Roman" pitchFamily="18" charset="0"/>
                <a:ea typeface="+mj-ea"/>
                <a:cs typeface="Times New Roman" pitchFamily="18" charset="0"/>
              </a:rPr>
              <a:t>и иных источников финансирования, предусмотренных законодательством Российской Федерации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4944"/>
            <a:ext cx="1944216" cy="293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4" t="7576" r="6250" b="4546"/>
          <a:stretch/>
        </p:blipFill>
        <p:spPr>
          <a:xfrm>
            <a:off x="395536" y="332656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4" t="7576" r="6250" b="4546"/>
          <a:stretch/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1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4" t="6250" r="5957" b="4688"/>
          <a:stretch/>
        </p:blipFill>
        <p:spPr>
          <a:xfrm>
            <a:off x="395536" y="260648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57188"/>
            <a:ext cx="7910538" cy="31451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«Об изменениях                                      в законодательстве Российской Федерации в сфере организации питания школьников»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214950"/>
            <a:ext cx="5072098" cy="1500198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482400"/>
                </a:solidFill>
                <a:cs typeface="Times New Roman" pitchFamily="18" charset="0"/>
              </a:rPr>
              <a:t>Белоус Алёна Михайловна</a:t>
            </a:r>
            <a:r>
              <a:rPr lang="ru-RU" sz="2000" dirty="0" smtClean="0">
                <a:solidFill>
                  <a:srgbClr val="482400"/>
                </a:solidFill>
                <a:cs typeface="Times New Roman" pitchFamily="18" charset="0"/>
              </a:rPr>
              <a:t>, </a:t>
            </a:r>
          </a:p>
          <a:p>
            <a:pPr algn="r">
              <a:lnSpc>
                <a:spcPct val="90000"/>
              </a:lnSpc>
            </a:pPr>
            <a:r>
              <a:rPr lang="ru-RU" sz="2000" dirty="0" smtClean="0">
                <a:solidFill>
                  <a:srgbClr val="482400"/>
                </a:solidFill>
                <a:cs typeface="Times New Roman" pitchFamily="18" charset="0"/>
              </a:rPr>
              <a:t>консультант отдела воспитания и дополнительного образования управления образовательной политики департамента образования Белгородской области</a:t>
            </a:r>
          </a:p>
          <a:p>
            <a:endParaRPr lang="ru-RU" sz="2000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928662" y="359898"/>
            <a:ext cx="8215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D3D3D"/>
                </a:solidFill>
              </a:rPr>
              <a:t>Департамент образования</a:t>
            </a:r>
          </a:p>
          <a:p>
            <a:pPr algn="ctr"/>
            <a:r>
              <a:rPr lang="ru-RU" sz="2400" dirty="0">
                <a:solidFill>
                  <a:srgbClr val="3D3D3D"/>
                </a:solidFill>
              </a:rPr>
              <a:t> Белгородской области</a:t>
            </a:r>
          </a:p>
        </p:txBody>
      </p:sp>
      <p:pic>
        <p:nvPicPr>
          <p:cNvPr id="5" name="Рисунок 5" descr="Герб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60771"/>
            <a:ext cx="792088" cy="94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1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412776"/>
            <a:ext cx="460851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Горячее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здоровое питание, которым предусматривается наличие горячих первого и второго блюд или второго блюда в зависимости от приема пищи,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соответствии с санитарно-эпидемиологическими требованиями.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573016"/>
            <a:ext cx="4572000" cy="258532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Здоровое питание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питание, ежедневный рацион которого основывается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принципах, установленных настоящим Федеральным законом, отвечает требованиям безопасности и создает условия для физического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интеллектуального развития, жизнедеятельности человека и будущих поколений.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328" y="267871"/>
            <a:ext cx="7770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понятия </a:t>
            </a:r>
          </a:p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марта 2020 года № 47-ФЗ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775858"/>
            <a:ext cx="3282889" cy="19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018095" cy="20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s://ulgik.ru/uploads/RTEmagicC_eb29bfce63.jpg.jpg"/>
          <p:cNvSpPr>
            <a:spLocks noChangeAspect="1" noChangeArrowheads="1"/>
          </p:cNvSpPr>
          <p:nvPr/>
        </p:nvSpPr>
        <p:spPr bwMode="auto">
          <a:xfrm>
            <a:off x="323528" y="7940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8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Ключевые задачи в области организации школьного питания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97844"/>
            <a:ext cx="8534752" cy="4911476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и максимальное разнообразие рациона питания по всем пищевым факторам, включая белки и аминокислоты, пищевые жиры и жирные кислоты, витамины, минеральные соли и микроэлементы, а также минорные компоненты пищи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нуклеотиды и др.);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энергетической ценности суточных рационов питания энерготратам обучающихся общеобразовательных учреждений;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режим питания;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процессе технологической и кулинарной обработки продуктов питания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вкусовых качеств и сохранения исходной пищевой ценности;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 обучающихся общеобразовательных учреждений (потребность в диетическом питании, пищевая аллергия и прочее);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санитарно-гигиенической безопасности питания, включая соблюдение всех санитарных требований к состоянию пищеблока, поставляемым продуктам питания,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транспортировке, хранению, приготовлению и раздаче блюд; 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гарантированное качество и безопасность питания и пищевых продуктов, используемых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питании;</a:t>
            </a:r>
          </a:p>
          <a:p>
            <a:pPr algn="just">
              <a:lnSpc>
                <a:spcPct val="11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принципов здорового и полноценного питания.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Нормативно-правовая база федерального уровня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52238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 марта 2020 года № 47-ФЗ «О внесении изменений в Федеральный закон «О качестве и безопасности пищевых продуктов»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статью 37 Федерального закона «Об образовании в Российской Федерации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20 июня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2020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900 «О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государственную программу Российской Федерации «Развитие образования»; </a:t>
            </a:r>
          </a:p>
          <a:p>
            <a:pPr algn="just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 «Санитарно-эпидемиологические требования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общественного питания населения»;</a:t>
            </a:r>
          </a:p>
          <a:p>
            <a:pPr algn="just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2.4.3648-20 «Санитарно-эпидемиологические требования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воспитания и обучения, отдыха и оздоровления детей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молодежи»;</a:t>
            </a:r>
          </a:p>
          <a:p>
            <a:pPr algn="just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1.2.3685-21 «Гигиенические нормативы и требования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безопасности и (или) безвредности для человека факторов среды обитания»; </a:t>
            </a:r>
            <a:endPara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58" y="3861048"/>
            <a:ext cx="4447406" cy="22459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2.4.0180-20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«Родительский контроль за организацией горячего питания детей в общеобразовательных организациях», утвержденные руководителем Федеральной службы                по надзору в сфере защиты прав потребителей                          и благополучия человека, Главным государственным санитарным врачом Российской Федерации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А.Ю.Поповой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мая 2020 года Федеральной службой по надзору в сфере защиты прав потребителей                           и благополучия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1846" y="1124744"/>
            <a:ext cx="3780928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деятельности общественной комиссии по изучению вопросов организации питания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 Белгородской области с включением в ее состав родителей (законных представителей) обучающихся и представителей советов отцов, утвержденные Федеральной службой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в сфере защиты прав потребителей и благополучия человека по Белгородской области, Уполномоченным по правам ребенка в Белгородской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образования Белгородской области;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72" y="1146496"/>
            <a:ext cx="44999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2.4.0162-19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организации питания детей, страдающих сахарным диабетом и иными заболеваниями, сопровождающимися ограничениями в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питании                       (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и оздоровительных организациях)», утвержденные руководителем Федеральной службы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в сфере защиты прав потребителей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и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человека, Главным государственным санитарным врачом Российской Федерации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А.Ю.Поповой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декабря  </a:t>
            </a:r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7152" y="4233869"/>
            <a:ext cx="388274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2.4.0179-20 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питания обучающихся общеобразовательных организаций» утвержденные руководителем Федеральной службы по надзору в сфере защиты прав потребителей и благополучия человека, Главным государственным санитарным врачом Российской Федерации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А.Ю.Поповой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мая 2020 года;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344294"/>
            <a:ext cx="7920880" cy="5644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федерального                                  и регионального уровней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47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Нормативно-правовая база регионального уровня: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14356"/>
            <a:ext cx="8208912" cy="578647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Белгородской области от 02 июля 2020 года № 497 «О внесении изменений в закон Белгородской области «Об образовании в Белгородской области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Белгородской области от 6 июля 2020 года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№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311-рп «Об утверждении Перечня мероприятий («дорожной карты»)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по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бесплатного горячего питания обучающихся, получающих начальное общее образование в государственных и муниципальных образовательных организациях»;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Белгородской области от 30 декабря 2013 года № 528-пп «Об утверждении государственной программы Белгородской области «Развитие образования Белгородской области» (с изменениями);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Белгородской области от 24 декабря 2018 года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469-пп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социальной поддержки детей из многодетных семей, обучающихся в общеобразовательных организациях Белгородской области»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изменениями);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Белгородской области от 18 мая 2020 года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№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195-пп «Об утверждении Порядка организации питания обучающихся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мер по социальной поддержке детей из семей, нуждающихся в социальной поддержке, в государственных общеобразовательных организациях Белгородской области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654" y="188640"/>
            <a:ext cx="7886700" cy="32757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Нормативно-правовая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база регионального уровня: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604867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Белгородской области от 31 августа 2020 года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№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410-пп «О распределении в 2020 году бюджетных ассигнований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на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полномочий по организации бесплатного горячего питания обучающихся, получающих начальное общее образование в государственных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образовательных организациях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Белгородской области от 9 февраля 2021 года № 245 «Об утверждении положения об организации здорового питания детей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в общеобразовательных организациях Белгородской области»; 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Белгородской области от 26 марта 2020 года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№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 «Об утверждении Порядка обеспечения сухими пайками обучающихся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здоровья, получающих образование на дому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адаптированным образовательным программам, в том числе с использованием дистанционных технологий»;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Белгородской области от 17 апреля 2020 года № 1067 «Об утверждении Порядка обеспечения продуктовыми наборами обучающихся из многодетных семей в период дистанционного обучения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Белгородской области от 21 декабря 2020 года 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№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526-пп «Об утверждении Порядка предоставления  и распределения субсидий из федерального бюджета на реализацию мероприятий по организации бесплатного горячего питания обучающихся, получающих начальное общее образование в государственных общеобразовательных организациях Белгородской области</a:t>
            </a: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41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92" y="260648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Нормативно-правовая база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организации: </a:t>
            </a:r>
            <a:endParaRPr lang="ru-RU" sz="28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86700" cy="51244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питания обучающихся;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работе комиссий по контролю за организацией горячего питания;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организации горячего питания                           в 2021-2022 учебном году»;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 создании приемочной комиссии»;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 создании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комиссии»;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 создании общественной комиссии («родительский контроль»);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организации льготного питания».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87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1197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«Об изменениях                                      в законодательстве Российской Федерации в сфере организации питания школьников»</vt:lpstr>
      <vt:lpstr>Презентация PowerPoint</vt:lpstr>
      <vt:lpstr>Презентация PowerPoint</vt:lpstr>
      <vt:lpstr>Ключевые задачи в области организации школьного питания</vt:lpstr>
      <vt:lpstr>Нормативно-правовая база федерального уровня </vt:lpstr>
      <vt:lpstr>Методические рекомендации федерального                                  и регионального уровней </vt:lpstr>
      <vt:lpstr>Нормативно-правовая база регионального уровня: </vt:lpstr>
      <vt:lpstr>Нормативно-правовая база регионального уровня: </vt:lpstr>
      <vt:lpstr>Нормативно-правовая база образовательной организации: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«Об изменениях                                      в законодательстве Российской Федерации в сфере организации питания школьников»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мерах  по совершенствованию работы органов и учреждений образования в сфере организации школьного питания</dc:title>
  <dc:creator>User</dc:creator>
  <cp:lastModifiedBy>Алёна Михайловна Белоус</cp:lastModifiedBy>
  <cp:revision>223</cp:revision>
  <cp:lastPrinted>2021-06-15T09:39:17Z</cp:lastPrinted>
  <dcterms:created xsi:type="dcterms:W3CDTF">2013-02-07T06:41:35Z</dcterms:created>
  <dcterms:modified xsi:type="dcterms:W3CDTF">2021-06-16T07:48:30Z</dcterms:modified>
</cp:coreProperties>
</file>