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5" r:id="rId2"/>
    <p:sldId id="328" r:id="rId3"/>
    <p:sldId id="327" r:id="rId4"/>
    <p:sldId id="330" r:id="rId5"/>
    <p:sldId id="329" r:id="rId6"/>
    <p:sldId id="336" r:id="rId7"/>
    <p:sldId id="335" r:id="rId8"/>
    <p:sldId id="345" r:id="rId9"/>
    <p:sldId id="346" r:id="rId10"/>
    <p:sldId id="349" r:id="rId11"/>
    <p:sldId id="362" r:id="rId12"/>
    <p:sldId id="331" r:id="rId13"/>
    <p:sldId id="343" r:id="rId14"/>
    <p:sldId id="339" r:id="rId15"/>
    <p:sldId id="344" r:id="rId16"/>
    <p:sldId id="350" r:id="rId17"/>
    <p:sldId id="351" r:id="rId18"/>
    <p:sldId id="352" r:id="rId19"/>
    <p:sldId id="353" r:id="rId20"/>
    <p:sldId id="354" r:id="rId21"/>
    <p:sldId id="363" r:id="rId22"/>
    <p:sldId id="332" r:id="rId23"/>
    <p:sldId id="348" r:id="rId24"/>
    <p:sldId id="357" r:id="rId25"/>
    <p:sldId id="347" r:id="rId26"/>
    <p:sldId id="358" r:id="rId27"/>
    <p:sldId id="355" r:id="rId28"/>
    <p:sldId id="356" r:id="rId29"/>
    <p:sldId id="359" r:id="rId30"/>
    <p:sldId id="360" r:id="rId31"/>
    <p:sldId id="364" r:id="rId32"/>
    <p:sldId id="341" r:id="rId33"/>
    <p:sldId id="342" r:id="rId34"/>
    <p:sldId id="361" r:id="rId35"/>
    <p:sldId id="366" r:id="rId36"/>
    <p:sldId id="340" r:id="rId37"/>
    <p:sldId id="31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57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39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Кочанова" initials="ОК" lastIdx="1" clrIdx="0">
    <p:extLst>
      <p:ext uri="{19B8F6BF-5375-455C-9EA6-DF929625EA0E}">
        <p15:presenceInfo xmlns:p15="http://schemas.microsoft.com/office/powerpoint/2012/main" userId="8318996aa49fab6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29"/>
    <a:srgbClr val="52AC52"/>
    <a:srgbClr val="239CD3"/>
    <a:srgbClr val="EEA62C"/>
    <a:srgbClr val="D92D33"/>
    <a:srgbClr val="ECA826"/>
    <a:srgbClr val="F38B24"/>
    <a:srgbClr val="4EB051"/>
    <a:srgbClr val="159FD4"/>
    <a:srgbClr val="F7A8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97" autoAdjust="0"/>
    <p:restoredTop sz="96837" autoAdjust="0"/>
  </p:normalViewPr>
  <p:slideViewPr>
    <p:cSldViewPr snapToGrid="0" showGuides="1">
      <p:cViewPr varScale="1">
        <p:scale>
          <a:sx n="83" d="100"/>
          <a:sy n="83" d="100"/>
        </p:scale>
        <p:origin x="446" y="110"/>
      </p:cViewPr>
      <p:guideLst>
        <p:guide orient="horz" pos="2160"/>
        <p:guide pos="3840"/>
        <p:guide pos="257"/>
        <p:guide pos="7378"/>
        <p:guide orient="horz" pos="981"/>
        <p:guide orient="horz" pos="39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159FD4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59-4EE0-A2DF-CA7DC32D05B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4EB05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59-4EE0-A2DF-CA7DC32D05B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F7A82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59-4EE0-A2DF-CA7DC32D0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8817999"/>
        <c:axId val="1888800111"/>
      </c:barChart>
      <c:catAx>
        <c:axId val="1888817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800111"/>
        <c:crosses val="autoZero"/>
        <c:auto val="1"/>
        <c:lblAlgn val="ctr"/>
        <c:lblOffset val="100"/>
        <c:noMultiLvlLbl val="0"/>
      </c:catAx>
      <c:valAx>
        <c:axId val="1888800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8817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03F57-C8F4-41DE-99E0-BACF82DABA5F}" type="datetimeFigureOut">
              <a:rPr lang="ru-RU" smtClean="0"/>
              <a:t>01.09.2021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9C782-8566-4F6B-9642-B7D09ECFA7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5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356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948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06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59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0657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C782-8566-4F6B-9642-B7D09ECFA7CC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13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6123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3865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371" y="-204195"/>
            <a:ext cx="12608742" cy="726639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Текст 14">
            <a:extLst>
              <a:ext uri="{FF2B5EF4-FFF2-40B4-BE49-F238E27FC236}">
                <a16:creationId xmlns:a16="http://schemas.microsoft.com/office/drawing/2014/main" id="{CE17F912-CF20-BD49-9AFF-A8CD5207E5F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4987" y="6016273"/>
            <a:ext cx="3502025" cy="409242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0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ru-RU" dirty="0"/>
              <a:t>РОССТАТ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8847" y="5318047"/>
            <a:ext cx="1827032" cy="13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Красный">
    <p:bg>
      <p:bgPr>
        <a:solidFill>
          <a:srgbClr val="E5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52329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88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52329">
                <a:tint val="45000"/>
                <a:satMod val="400000"/>
              </a:srgbClr>
            </a:duotone>
            <a:lum bright="4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E52329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61731" y="1612683"/>
            <a:ext cx="3458500" cy="243322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graphicFrame>
        <p:nvGraphicFramePr>
          <p:cNvPr id="13" name="Диаграмма 12"/>
          <p:cNvGraphicFramePr/>
          <p:nvPr userDrawn="1">
            <p:extLst>
              <p:ext uri="{D42A27DB-BD31-4B8C-83A1-F6EECF244321}">
                <p14:modId xmlns:p14="http://schemas.microsoft.com/office/powerpoint/2010/main" val="2691336637"/>
              </p:ext>
            </p:extLst>
          </p:nvPr>
        </p:nvGraphicFramePr>
        <p:xfrm>
          <a:off x="4258848" y="1578279"/>
          <a:ext cx="7579639" cy="4935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261731" y="4092836"/>
            <a:ext cx="3458500" cy="2433224"/>
          </a:xfrm>
        </p:spPr>
        <p:txBody>
          <a:bodyPr>
            <a:normAutofit/>
          </a:bodyPr>
          <a:lstStyle>
            <a:lvl1pPr marL="0" indent="180000">
              <a:lnSpc>
                <a:spcPct val="100000"/>
              </a:lnSpc>
              <a:spcBef>
                <a:spcPts val="600"/>
              </a:spcBef>
              <a:buClr>
                <a:srgbClr val="E52329"/>
              </a:buClr>
              <a:buSzPct val="200000"/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E52329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492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желтый">
    <p:bg>
      <p:bgPr>
        <a:solidFill>
          <a:srgbClr val="F7A8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F7A823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F7A823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F7A82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261731" y="1825625"/>
            <a:ext cx="5725710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 </a:t>
            </a:r>
            <a:r>
              <a:rPr lang="en-US" dirty="0" err="1"/>
              <a:t>officia</a:t>
            </a:r>
            <a:r>
              <a:rPr lang="en-US" dirty="0"/>
              <a:t> </a:t>
            </a:r>
            <a:r>
              <a:rPr lang="en-US" dirty="0" err="1"/>
              <a:t>deserunt</a:t>
            </a:r>
            <a:r>
              <a:rPr lang="en-US" dirty="0"/>
              <a:t> </a:t>
            </a:r>
            <a:r>
              <a:rPr lang="en-US" dirty="0" err="1"/>
              <a:t>mollit</a:t>
            </a:r>
            <a:r>
              <a:rPr lang="en-US" dirty="0"/>
              <a:t> </a:t>
            </a:r>
            <a:r>
              <a:rPr lang="en-US" dirty="0" err="1"/>
              <a:t>anim</a:t>
            </a:r>
            <a:r>
              <a:rPr lang="en-US" dirty="0"/>
              <a:t> id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laborum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F7A823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987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Зеленый">
    <p:bg>
      <p:bgPr>
        <a:solidFill>
          <a:srgbClr val="4EB0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4EB051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21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Зеле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4EB051">
                <a:tint val="45000"/>
                <a:satMod val="400000"/>
              </a:srgbClr>
            </a:duotone>
            <a:lum brigh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4EB05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4EB05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3882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Отбивочный Синий">
    <p:bg>
      <p:bgPr>
        <a:solidFill>
          <a:srgbClr val="159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096725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8033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8847" y="5510641"/>
            <a:ext cx="1565005" cy="1150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159FD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1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сновной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159FD4">
                <a:tint val="45000"/>
                <a:satMod val="400000"/>
              </a:srgbClr>
            </a:duotone>
            <a:lum bright="20000" contrast="20000"/>
          </a:blip>
          <a:stretch>
            <a:fillRect/>
          </a:stretch>
        </p:blipFill>
        <p:spPr>
          <a:xfrm>
            <a:off x="75155" y="-710059"/>
            <a:ext cx="12024987" cy="60797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3"/>
          <a:srcRect r="458"/>
          <a:stretch/>
        </p:blipFill>
        <p:spPr>
          <a:xfrm>
            <a:off x="-8247" y="2720"/>
            <a:ext cx="12204935" cy="10120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61730" y="357809"/>
            <a:ext cx="9935817" cy="606287"/>
          </a:xfrm>
        </p:spPr>
        <p:txBody>
          <a:bodyPr/>
          <a:lstStyle>
            <a:lvl1pPr>
              <a:defRPr>
                <a:solidFill>
                  <a:srgbClr val="159FD4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73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6719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261730" y="983973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Образец подзаголовка</a:t>
            </a:r>
          </a:p>
        </p:txBody>
      </p:sp>
      <p:sp>
        <p:nvSpPr>
          <p:cNvPr id="12" name="object 51"/>
          <p:cNvSpPr/>
          <p:nvPr userDrawn="1"/>
        </p:nvSpPr>
        <p:spPr>
          <a:xfrm>
            <a:off x="11614601" y="6347327"/>
            <a:ext cx="340036" cy="353083"/>
          </a:xfrm>
          <a:custGeom>
            <a:avLst/>
            <a:gdLst/>
            <a:ahLst/>
            <a:cxnLst/>
            <a:rect l="l" t="t" r="r" b="b"/>
            <a:pathLst>
              <a:path w="2068829" h="2148204">
                <a:moveTo>
                  <a:pt x="1335146" y="44849"/>
                </a:moveTo>
                <a:lnTo>
                  <a:pt x="1288243" y="31758"/>
                </a:lnTo>
                <a:lnTo>
                  <a:pt x="1241249" y="20957"/>
                </a:lnTo>
                <a:lnTo>
                  <a:pt x="1194225" y="12414"/>
                </a:lnTo>
                <a:lnTo>
                  <a:pt x="1147234" y="6096"/>
                </a:lnTo>
                <a:lnTo>
                  <a:pt x="1100338" y="1968"/>
                </a:lnTo>
                <a:lnTo>
                  <a:pt x="1053599" y="0"/>
                </a:lnTo>
                <a:lnTo>
                  <a:pt x="1007078" y="156"/>
                </a:lnTo>
                <a:lnTo>
                  <a:pt x="960837" y="2404"/>
                </a:lnTo>
                <a:lnTo>
                  <a:pt x="914940" y="6712"/>
                </a:lnTo>
                <a:lnTo>
                  <a:pt x="869446" y="13046"/>
                </a:lnTo>
                <a:lnTo>
                  <a:pt x="824420" y="21372"/>
                </a:lnTo>
                <a:lnTo>
                  <a:pt x="779921" y="31659"/>
                </a:lnTo>
                <a:lnTo>
                  <a:pt x="736013" y="43873"/>
                </a:lnTo>
                <a:lnTo>
                  <a:pt x="692757" y="57980"/>
                </a:lnTo>
                <a:lnTo>
                  <a:pt x="650216" y="73948"/>
                </a:lnTo>
                <a:lnTo>
                  <a:pt x="608450" y="91744"/>
                </a:lnTo>
                <a:lnTo>
                  <a:pt x="567523" y="111335"/>
                </a:lnTo>
                <a:lnTo>
                  <a:pt x="527496" y="132687"/>
                </a:lnTo>
                <a:lnTo>
                  <a:pt x="488432" y="155768"/>
                </a:lnTo>
                <a:lnTo>
                  <a:pt x="450391" y="180545"/>
                </a:lnTo>
                <a:lnTo>
                  <a:pt x="413436" y="206984"/>
                </a:lnTo>
                <a:lnTo>
                  <a:pt x="377630" y="235052"/>
                </a:lnTo>
                <a:lnTo>
                  <a:pt x="343033" y="264716"/>
                </a:lnTo>
                <a:lnTo>
                  <a:pt x="309708" y="295944"/>
                </a:lnTo>
                <a:lnTo>
                  <a:pt x="277717" y="328703"/>
                </a:lnTo>
                <a:lnTo>
                  <a:pt x="247122" y="362958"/>
                </a:lnTo>
                <a:lnTo>
                  <a:pt x="217984" y="398678"/>
                </a:lnTo>
                <a:lnTo>
                  <a:pt x="190367" y="435828"/>
                </a:lnTo>
                <a:lnTo>
                  <a:pt x="164331" y="474377"/>
                </a:lnTo>
                <a:lnTo>
                  <a:pt x="139939" y="514290"/>
                </a:lnTo>
                <a:lnTo>
                  <a:pt x="117252" y="555536"/>
                </a:lnTo>
                <a:lnTo>
                  <a:pt x="96333" y="598080"/>
                </a:lnTo>
                <a:lnTo>
                  <a:pt x="77243" y="641890"/>
                </a:lnTo>
                <a:lnTo>
                  <a:pt x="60045" y="686933"/>
                </a:lnTo>
                <a:lnTo>
                  <a:pt x="44801" y="733176"/>
                </a:lnTo>
                <a:lnTo>
                  <a:pt x="31227" y="782000"/>
                </a:lnTo>
                <a:lnTo>
                  <a:pt x="20148" y="830912"/>
                </a:lnTo>
                <a:lnTo>
                  <a:pt x="11524" y="879844"/>
                </a:lnTo>
                <a:lnTo>
                  <a:pt x="5318" y="928726"/>
                </a:lnTo>
                <a:lnTo>
                  <a:pt x="1489" y="977490"/>
                </a:lnTo>
                <a:lnTo>
                  <a:pt x="0" y="1026067"/>
                </a:lnTo>
                <a:lnTo>
                  <a:pt x="810" y="1074389"/>
                </a:lnTo>
                <a:lnTo>
                  <a:pt x="3880" y="1122385"/>
                </a:lnTo>
                <a:lnTo>
                  <a:pt x="9173" y="1169988"/>
                </a:lnTo>
                <a:lnTo>
                  <a:pt x="16648" y="1217129"/>
                </a:lnTo>
                <a:lnTo>
                  <a:pt x="26267" y="1263739"/>
                </a:lnTo>
                <a:lnTo>
                  <a:pt x="37991" y="1309748"/>
                </a:lnTo>
                <a:lnTo>
                  <a:pt x="51781" y="1355089"/>
                </a:lnTo>
                <a:lnTo>
                  <a:pt x="67597" y="1399692"/>
                </a:lnTo>
                <a:lnTo>
                  <a:pt x="85402" y="1443488"/>
                </a:lnTo>
                <a:lnTo>
                  <a:pt x="105155" y="1486409"/>
                </a:lnTo>
                <a:lnTo>
                  <a:pt x="126817" y="1528386"/>
                </a:lnTo>
                <a:lnTo>
                  <a:pt x="127033" y="1528945"/>
                </a:lnTo>
                <a:lnTo>
                  <a:pt x="126081" y="1529098"/>
                </a:lnTo>
                <a:lnTo>
                  <a:pt x="126360" y="1529720"/>
                </a:lnTo>
                <a:lnTo>
                  <a:pt x="149329" y="1577686"/>
                </a:lnTo>
                <a:lnTo>
                  <a:pt x="167701" y="1624292"/>
                </a:lnTo>
                <a:lnTo>
                  <a:pt x="181457" y="1669587"/>
                </a:lnTo>
                <a:lnTo>
                  <a:pt x="190577" y="1713618"/>
                </a:lnTo>
                <a:lnTo>
                  <a:pt x="195041" y="1756436"/>
                </a:lnTo>
                <a:lnTo>
                  <a:pt x="194829" y="1798087"/>
                </a:lnTo>
                <a:lnTo>
                  <a:pt x="189922" y="1838620"/>
                </a:lnTo>
                <a:lnTo>
                  <a:pt x="180300" y="1878084"/>
                </a:lnTo>
                <a:lnTo>
                  <a:pt x="165942" y="1916528"/>
                </a:lnTo>
                <a:lnTo>
                  <a:pt x="146830" y="1953998"/>
                </a:lnTo>
                <a:lnTo>
                  <a:pt x="122943" y="1990545"/>
                </a:lnTo>
                <a:lnTo>
                  <a:pt x="94261" y="2026216"/>
                </a:lnTo>
                <a:lnTo>
                  <a:pt x="60766" y="2061059"/>
                </a:lnTo>
                <a:lnTo>
                  <a:pt x="22436" y="2095124"/>
                </a:lnTo>
                <a:lnTo>
                  <a:pt x="46664" y="2100228"/>
                </a:lnTo>
                <a:lnTo>
                  <a:pt x="104401" y="2110707"/>
                </a:lnTo>
                <a:lnTo>
                  <a:pt x="173433" y="2121008"/>
                </a:lnTo>
                <a:lnTo>
                  <a:pt x="211780" y="2125889"/>
                </a:lnTo>
                <a:lnTo>
                  <a:pt x="252467" y="2130482"/>
                </a:lnTo>
                <a:lnTo>
                  <a:pt x="295330" y="2134708"/>
                </a:lnTo>
                <a:lnTo>
                  <a:pt x="340210" y="2138484"/>
                </a:lnTo>
                <a:lnTo>
                  <a:pt x="386943" y="2141731"/>
                </a:lnTo>
                <a:lnTo>
                  <a:pt x="435368" y="2144367"/>
                </a:lnTo>
                <a:lnTo>
                  <a:pt x="485325" y="2146311"/>
                </a:lnTo>
                <a:lnTo>
                  <a:pt x="536650" y="2147483"/>
                </a:lnTo>
                <a:lnTo>
                  <a:pt x="589183" y="2147802"/>
                </a:lnTo>
                <a:lnTo>
                  <a:pt x="642761" y="2147186"/>
                </a:lnTo>
                <a:lnTo>
                  <a:pt x="697224" y="2145555"/>
                </a:lnTo>
                <a:lnTo>
                  <a:pt x="752408" y="2142829"/>
                </a:lnTo>
                <a:lnTo>
                  <a:pt x="808154" y="2138925"/>
                </a:lnTo>
                <a:lnTo>
                  <a:pt x="864299" y="2133765"/>
                </a:lnTo>
                <a:lnTo>
                  <a:pt x="920681" y="2127265"/>
                </a:lnTo>
                <a:lnTo>
                  <a:pt x="977140" y="2119347"/>
                </a:lnTo>
                <a:lnTo>
                  <a:pt x="1033512" y="2109928"/>
                </a:lnTo>
                <a:lnTo>
                  <a:pt x="1089637" y="2098928"/>
                </a:lnTo>
                <a:lnTo>
                  <a:pt x="1145353" y="2086266"/>
                </a:lnTo>
                <a:lnTo>
                  <a:pt x="1200498" y="2071861"/>
                </a:lnTo>
                <a:lnTo>
                  <a:pt x="1254911" y="2055633"/>
                </a:lnTo>
                <a:lnTo>
                  <a:pt x="1308430" y="2037501"/>
                </a:lnTo>
                <a:lnTo>
                  <a:pt x="1360893" y="2017383"/>
                </a:lnTo>
                <a:lnTo>
                  <a:pt x="1412139" y="1995198"/>
                </a:lnTo>
                <a:lnTo>
                  <a:pt x="1462006" y="1970867"/>
                </a:lnTo>
                <a:lnTo>
                  <a:pt x="1504904" y="1950109"/>
                </a:lnTo>
                <a:lnTo>
                  <a:pt x="1546827" y="1927474"/>
                </a:lnTo>
                <a:lnTo>
                  <a:pt x="1587699" y="1902993"/>
                </a:lnTo>
                <a:lnTo>
                  <a:pt x="1627446" y="1876697"/>
                </a:lnTo>
                <a:lnTo>
                  <a:pt x="1665992" y="1848616"/>
                </a:lnTo>
                <a:lnTo>
                  <a:pt x="1703262" y="1818780"/>
                </a:lnTo>
                <a:lnTo>
                  <a:pt x="1739180" y="1787220"/>
                </a:lnTo>
                <a:lnTo>
                  <a:pt x="1773671" y="1753967"/>
                </a:lnTo>
                <a:lnTo>
                  <a:pt x="1806660" y="1719050"/>
                </a:lnTo>
                <a:lnTo>
                  <a:pt x="1838072" y="1682500"/>
                </a:lnTo>
                <a:lnTo>
                  <a:pt x="1867831" y="1644348"/>
                </a:lnTo>
                <a:lnTo>
                  <a:pt x="1895862" y="1604624"/>
                </a:lnTo>
                <a:lnTo>
                  <a:pt x="1922089" y="1563359"/>
                </a:lnTo>
                <a:lnTo>
                  <a:pt x="1946438" y="1520583"/>
                </a:lnTo>
                <a:lnTo>
                  <a:pt x="1968832" y="1476326"/>
                </a:lnTo>
                <a:lnTo>
                  <a:pt x="1989197" y="1430620"/>
                </a:lnTo>
                <a:lnTo>
                  <a:pt x="2007457" y="1383493"/>
                </a:lnTo>
                <a:lnTo>
                  <a:pt x="2023537" y="1334978"/>
                </a:lnTo>
                <a:lnTo>
                  <a:pt x="2036628" y="1288080"/>
                </a:lnTo>
                <a:lnTo>
                  <a:pt x="2047428" y="1241092"/>
                </a:lnTo>
                <a:lnTo>
                  <a:pt x="2055971" y="1194074"/>
                </a:lnTo>
                <a:lnTo>
                  <a:pt x="2062289" y="1147090"/>
                </a:lnTo>
                <a:lnTo>
                  <a:pt x="2066415" y="1100200"/>
                </a:lnTo>
                <a:lnTo>
                  <a:pt x="2068384" y="1053467"/>
                </a:lnTo>
                <a:lnTo>
                  <a:pt x="2068227" y="1006953"/>
                </a:lnTo>
                <a:lnTo>
                  <a:pt x="2065977" y="960720"/>
                </a:lnTo>
                <a:lnTo>
                  <a:pt x="2061669" y="914829"/>
                </a:lnTo>
                <a:lnTo>
                  <a:pt x="2055334" y="869342"/>
                </a:lnTo>
                <a:lnTo>
                  <a:pt x="2047006" y="824323"/>
                </a:lnTo>
                <a:lnTo>
                  <a:pt x="2036718" y="779831"/>
                </a:lnTo>
                <a:lnTo>
                  <a:pt x="2024503" y="735930"/>
                </a:lnTo>
                <a:lnTo>
                  <a:pt x="2010394" y="692682"/>
                </a:lnTo>
                <a:lnTo>
                  <a:pt x="1994424" y="650147"/>
                </a:lnTo>
                <a:lnTo>
                  <a:pt x="1976626" y="608389"/>
                </a:lnTo>
                <a:lnTo>
                  <a:pt x="1957034" y="567469"/>
                </a:lnTo>
                <a:lnTo>
                  <a:pt x="1935680" y="527450"/>
                </a:lnTo>
                <a:lnTo>
                  <a:pt x="1912597" y="488392"/>
                </a:lnTo>
                <a:lnTo>
                  <a:pt x="1887818" y="450358"/>
                </a:lnTo>
                <a:lnTo>
                  <a:pt x="1861377" y="413410"/>
                </a:lnTo>
                <a:lnTo>
                  <a:pt x="1833307" y="377610"/>
                </a:lnTo>
                <a:lnTo>
                  <a:pt x="1803640" y="343020"/>
                </a:lnTo>
                <a:lnTo>
                  <a:pt x="1772409" y="309701"/>
                </a:lnTo>
                <a:lnTo>
                  <a:pt x="1739648" y="277717"/>
                </a:lnTo>
                <a:lnTo>
                  <a:pt x="1705390" y="247127"/>
                </a:lnTo>
                <a:lnTo>
                  <a:pt x="1669668" y="217996"/>
                </a:lnTo>
                <a:lnTo>
                  <a:pt x="1632515" y="190384"/>
                </a:lnTo>
                <a:lnTo>
                  <a:pt x="1593964" y="164353"/>
                </a:lnTo>
                <a:lnTo>
                  <a:pt x="1554047" y="139966"/>
                </a:lnTo>
                <a:lnTo>
                  <a:pt x="1512799" y="117284"/>
                </a:lnTo>
                <a:lnTo>
                  <a:pt x="1470251" y="96369"/>
                </a:lnTo>
                <a:lnTo>
                  <a:pt x="1426438" y="77284"/>
                </a:lnTo>
                <a:lnTo>
                  <a:pt x="1381392" y="60090"/>
                </a:lnTo>
                <a:lnTo>
                  <a:pt x="1335146" y="44849"/>
                </a:lnTo>
                <a:close/>
              </a:path>
            </a:pathLst>
          </a:custGeom>
          <a:ln w="25400">
            <a:solidFill>
              <a:srgbClr val="159FD4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91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4049D09-805E-4DF5-800B-D3C77666E97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47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rana2020.r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9pYJrP-Sqwh3M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isk.yandex.ru/d/sYAa87CjPobmBw" TargetMode="External"/><Relationship Id="rId5" Type="http://schemas.openxmlformats.org/officeDocument/2006/relationships/hyperlink" Target="https://disk.yandex.ru/i/fpbphhOQW9kXAA" TargetMode="External"/><Relationship Id="rId4" Type="http://schemas.openxmlformats.org/officeDocument/2006/relationships/hyperlink" Target="https://disk.yandex.ru/i/PLeZdPAJTZiFp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6510" y="2440862"/>
            <a:ext cx="86359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для педагогов по проведению урока (классного часа) на тему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Всероссийской переписи населения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материалы для организации практического занятия в игровой форме</a:t>
            </a:r>
          </a:p>
        </p:txBody>
      </p:sp>
    </p:spTree>
    <p:extLst>
      <p:ext uri="{BB962C8B-B14F-4D97-AF65-F5344CB8AC3E}">
        <p14:creationId xmlns:p14="http://schemas.microsoft.com/office/powerpoint/2010/main" val="174933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6947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ОТВЕТЫ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239CD3"/>
                </a:solidFill>
              </a:rPr>
              <a:t>МИНИ-ВИКТОРИНЫ </a:t>
            </a:r>
            <a:r>
              <a:rPr lang="en-US" sz="2800" dirty="0">
                <a:solidFill>
                  <a:srgbClr val="239CD3"/>
                </a:solidFill>
              </a:rPr>
              <a:t>/</a:t>
            </a:r>
            <a:r>
              <a:rPr lang="ru-RU" sz="2800" dirty="0">
                <a:solidFill>
                  <a:srgbClr val="239CD3"/>
                </a:solidFill>
              </a:rPr>
              <a:t> 1–4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62486"/>
            <a:ext cx="56083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25 миллионов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146 </a:t>
            </a:r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миллионов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450 миллионов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8087" y="4815924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6.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Какое имя у талисмана Всероссийской переписи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err="1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Тимон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Батон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b="1" dirty="0" err="1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Випин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4797843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3.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в России больше: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девочек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8087" y="1462486"/>
            <a:ext cx="521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4.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Какой город в России самый большой по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Казань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Москва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Новосибирск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8087" y="3160462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5.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Где живет большая часть населения  России: в городах или в сельской местности?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в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городах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в сельской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местности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3160462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помогает получить точную информацию 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расчет на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первый-второй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телефонный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опрос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перепись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0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t>11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39CD3"/>
                </a:solidFill>
              </a:rPr>
              <a:t>ЗАВЕРШЕНИЕ УРОКА </a:t>
            </a:r>
            <a:r>
              <a:rPr lang="en-US" sz="2800" dirty="0">
                <a:solidFill>
                  <a:srgbClr val="239CD3"/>
                </a:solidFill>
              </a:rPr>
              <a:t>/</a:t>
            </a:r>
            <a:r>
              <a:rPr lang="ru-RU" sz="2800" dirty="0">
                <a:solidFill>
                  <a:srgbClr val="239CD3"/>
                </a:solidFill>
              </a:rPr>
              <a:t> 1–4 классы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1279877"/>
            <a:ext cx="5043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учебных фильмах в адаптированном формате сконцентрирован достаточный объем информации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переписи: о ее целях и задачах, способах сбора сведений о населении, важности итогов. Ключевые тезисы проговариваются в учебных фильмах дважды: в развернутом виде в рамках основного повествования и в сжатом виде в финале.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учебных фильмах также содержится адаптированный под аудиторию призыв донести информацию о переписи до своих родителей.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этой связи продолжительность и содержание финальных реплик в конце урока остается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усмотрение педагога.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зависимости от наличия времени и психоэмоционального состояния учащихся это может быть как обсуждение увиденного, так и простое напоминание о дате начала переписи.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этом, если урок проходит в отдаленном или труднодоступном районе, педагог может дополнительно рассказать детям о сроках проведения переписи в месте их проживания.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1038" y="1874212"/>
            <a:ext cx="584852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Сегодня мы узнали, что такое перепись, какое это важное и нужное дело. Вы, кстати, можете очень здорово помочь ее проведению, напомнив своим родителям о том, что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перепись начнется </a:t>
            </a:r>
            <a:r>
              <a:rPr lang="ru-RU" sz="1500" b="1" i="1" dirty="0" smtClean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 октября </a:t>
            </a:r>
            <a:r>
              <a:rPr lang="en-US" sz="1500" b="1" i="1" dirty="0" smtClean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началась 15 октября </a:t>
            </a:r>
            <a:b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уже идет</a:t>
            </a:r>
            <a:r>
              <a:rPr lang="ru-RU" sz="1500" i="1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ru-RU" sz="1500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31038" y="1279877"/>
            <a:ext cx="4973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ВОЗМОЖНЫЕ ТЕЗИСЫ ФИНАЛЬНЫХ РЕПЛИК: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81939" y="4914567"/>
            <a:ext cx="5728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Интересно, какой способ участия в переписи больше понравится вашим родителям: поговорить с переписчиком, переписаться самостоятельно в интернете или сходить на переписной участок? Спросите их сегодня.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1038" y="3241952"/>
            <a:ext cx="57284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А вы бы какой способ переписи выбрали: поговорить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переписчиком, переписаться самостоятельно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интернете или сходить на переписной участок? Мне почему-то кажется, что большинство переписалось бы через интернет.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3630066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1092" y="2717953"/>
            <a:ext cx="8635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И МАТЕРИАЛЫ ДЛЯ ОРГАНИЗАЦИИ ПРАКТИЧЕСКОГО ЗАНЯТИЯ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2791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523812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4" y="3947820"/>
            <a:ext cx="1039543" cy="10574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6886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52AC52"/>
                </a:solidFill>
              </a:rPr>
              <a:t>СТРУКТУРА УРОКА </a:t>
            </a:r>
            <a:r>
              <a:rPr lang="en-US" sz="2800" dirty="0">
                <a:solidFill>
                  <a:srgbClr val="52AC52"/>
                </a:solidFill>
              </a:rPr>
              <a:t> / </a:t>
            </a:r>
            <a:r>
              <a:rPr lang="ru-RU" sz="2800" dirty="0">
                <a:solidFill>
                  <a:srgbClr val="52AC52"/>
                </a:solidFill>
              </a:rPr>
              <a:t>5–8 классы</a:t>
            </a:r>
            <a:r>
              <a:rPr lang="en-US" sz="2800" dirty="0">
                <a:solidFill>
                  <a:srgbClr val="52AC52"/>
                </a:solidFill>
              </a:rPr>
              <a:t> </a:t>
            </a:r>
            <a:endParaRPr lang="ru-RU" sz="2800" dirty="0">
              <a:solidFill>
                <a:srgbClr val="52AC52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6420" y="2473415"/>
            <a:ext cx="2701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ВСТУПИТЕЛЬНОЕ СЛОВО УЧИТЕЛЯ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7300" y="2473415"/>
            <a:ext cx="364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ПРАКТИЧЕСКОЕ ЗАНЯТИЕ В ИГРОВОЙ ФОРМЕ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4570" y="2473415"/>
            <a:ext cx="287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УЧЕБНОГО ФИЛЬМА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4570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15 минут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7930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5 минут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47403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 минут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045565" y="1719064"/>
            <a:ext cx="621220" cy="646331"/>
            <a:chOff x="5696863" y="2320134"/>
            <a:chExt cx="621220" cy="646331"/>
          </a:xfrm>
        </p:grpSpPr>
        <p:sp>
          <p:nvSpPr>
            <p:cNvPr id="19" name="Овал 18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529607" y="1717900"/>
            <a:ext cx="621220" cy="646331"/>
            <a:chOff x="5696863" y="2320134"/>
            <a:chExt cx="621220" cy="646331"/>
          </a:xfrm>
        </p:grpSpPr>
        <p:sp>
          <p:nvSpPr>
            <p:cNvPr id="22" name="Овал 21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87586" y="1719063"/>
            <a:ext cx="621220" cy="646331"/>
            <a:chOff x="5696863" y="2320134"/>
            <a:chExt cx="621220" cy="646331"/>
          </a:xfrm>
        </p:grpSpPr>
        <p:sp>
          <p:nvSpPr>
            <p:cNvPr id="25" name="Овал 24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312440" y="5444059"/>
            <a:ext cx="2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усмотрение педагога при наличии времени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2824" y="4633545"/>
            <a:ext cx="364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ДОПОЛНИТЕЛЬНЫЕ МАТЕРИАЛЫ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045565" y="3833070"/>
            <a:ext cx="621220" cy="646331"/>
            <a:chOff x="5696863" y="2320134"/>
            <a:chExt cx="621220" cy="646331"/>
          </a:xfrm>
        </p:grpSpPr>
        <p:sp>
          <p:nvSpPr>
            <p:cNvPr id="30" name="Овал 29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33" name="Полилиния 32"/>
          <p:cNvSpPr/>
          <p:nvPr/>
        </p:nvSpPr>
        <p:spPr>
          <a:xfrm>
            <a:off x="2915920" y="1816391"/>
            <a:ext cx="2814320" cy="315000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320" h="315000">
                <a:moveTo>
                  <a:pt x="0" y="256249"/>
                </a:moveTo>
                <a:cubicBezTo>
                  <a:pt x="302260" y="141102"/>
                  <a:pt x="604520" y="25956"/>
                  <a:pt x="802640" y="32729"/>
                </a:cubicBezTo>
                <a:cubicBezTo>
                  <a:pt x="1000760" y="39502"/>
                  <a:pt x="1082040" y="273182"/>
                  <a:pt x="1188720" y="296889"/>
                </a:cubicBezTo>
                <a:cubicBezTo>
                  <a:pt x="1295400" y="320596"/>
                  <a:pt x="1322493" y="224076"/>
                  <a:pt x="1442720" y="174969"/>
                </a:cubicBezTo>
                <a:cubicBezTo>
                  <a:pt x="1562947" y="125862"/>
                  <a:pt x="1769533" y="-19764"/>
                  <a:pt x="1910080" y="2249"/>
                </a:cubicBezTo>
                <a:cubicBezTo>
                  <a:pt x="2050627" y="24262"/>
                  <a:pt x="2135293" y="269796"/>
                  <a:pt x="2286000" y="307049"/>
                </a:cubicBezTo>
                <a:cubicBezTo>
                  <a:pt x="2436707" y="344302"/>
                  <a:pt x="2778760" y="239316"/>
                  <a:pt x="2814320" y="225769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583496" y="1791915"/>
            <a:ext cx="2814320" cy="315000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320" h="315000">
                <a:moveTo>
                  <a:pt x="0" y="256249"/>
                </a:moveTo>
                <a:cubicBezTo>
                  <a:pt x="302260" y="141102"/>
                  <a:pt x="604520" y="25956"/>
                  <a:pt x="802640" y="32729"/>
                </a:cubicBezTo>
                <a:cubicBezTo>
                  <a:pt x="1000760" y="39502"/>
                  <a:pt x="1082040" y="273182"/>
                  <a:pt x="1188720" y="296889"/>
                </a:cubicBezTo>
                <a:cubicBezTo>
                  <a:pt x="1295400" y="320596"/>
                  <a:pt x="1322493" y="224076"/>
                  <a:pt x="1442720" y="174969"/>
                </a:cubicBezTo>
                <a:cubicBezTo>
                  <a:pt x="1562947" y="125862"/>
                  <a:pt x="1769533" y="-19764"/>
                  <a:pt x="1910080" y="2249"/>
                </a:cubicBezTo>
                <a:cubicBezTo>
                  <a:pt x="2050627" y="24262"/>
                  <a:pt x="2135293" y="269796"/>
                  <a:pt x="2286000" y="307049"/>
                </a:cubicBezTo>
                <a:cubicBezTo>
                  <a:pt x="2436707" y="344302"/>
                  <a:pt x="2778760" y="239316"/>
                  <a:pt x="2814320" y="225769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10176663">
            <a:off x="2768381" y="3445498"/>
            <a:ext cx="6510226" cy="1036769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  <a:gd name="connsiteX0" fmla="*/ 0 w 6066851"/>
              <a:gd name="connsiteY0" fmla="*/ 25115 h 597534"/>
              <a:gd name="connsiteX1" fmla="*/ 4055171 w 6066851"/>
              <a:gd name="connsiteY1" fmla="*/ 315263 h 597534"/>
              <a:gd name="connsiteX2" fmla="*/ 4441251 w 6066851"/>
              <a:gd name="connsiteY2" fmla="*/ 579423 h 597534"/>
              <a:gd name="connsiteX3" fmla="*/ 4695251 w 6066851"/>
              <a:gd name="connsiteY3" fmla="*/ 457503 h 597534"/>
              <a:gd name="connsiteX4" fmla="*/ 5162611 w 6066851"/>
              <a:gd name="connsiteY4" fmla="*/ 284783 h 597534"/>
              <a:gd name="connsiteX5" fmla="*/ 5538531 w 6066851"/>
              <a:gd name="connsiteY5" fmla="*/ 589583 h 597534"/>
              <a:gd name="connsiteX6" fmla="*/ 6066851 w 6066851"/>
              <a:gd name="connsiteY6" fmla="*/ 508303 h 597534"/>
              <a:gd name="connsiteX0" fmla="*/ 0 w 6066851"/>
              <a:gd name="connsiteY0" fmla="*/ 34792 h 607211"/>
              <a:gd name="connsiteX1" fmla="*/ 1917074 w 6066851"/>
              <a:gd name="connsiteY1" fmla="*/ 211844 h 607211"/>
              <a:gd name="connsiteX2" fmla="*/ 4441251 w 6066851"/>
              <a:gd name="connsiteY2" fmla="*/ 589100 h 607211"/>
              <a:gd name="connsiteX3" fmla="*/ 4695251 w 6066851"/>
              <a:gd name="connsiteY3" fmla="*/ 467180 h 607211"/>
              <a:gd name="connsiteX4" fmla="*/ 5162611 w 6066851"/>
              <a:gd name="connsiteY4" fmla="*/ 294460 h 607211"/>
              <a:gd name="connsiteX5" fmla="*/ 5538531 w 6066851"/>
              <a:gd name="connsiteY5" fmla="*/ 599260 h 607211"/>
              <a:gd name="connsiteX6" fmla="*/ 6066851 w 6066851"/>
              <a:gd name="connsiteY6" fmla="*/ 517980 h 607211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695251 w 6066851"/>
              <a:gd name="connsiteY3" fmla="*/ 462987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319997 w 6066851"/>
              <a:gd name="connsiteY3" fmla="*/ 425178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521219"/>
              <a:gd name="connsiteY0" fmla="*/ 30599 h 603095"/>
              <a:gd name="connsiteX1" fmla="*/ 1917074 w 6521219"/>
              <a:gd name="connsiteY1" fmla="*/ 207651 h 603095"/>
              <a:gd name="connsiteX2" fmla="*/ 3239373 w 6521219"/>
              <a:gd name="connsiteY2" fmla="*/ 323244 h 603095"/>
              <a:gd name="connsiteX3" fmla="*/ 4319997 w 6521219"/>
              <a:gd name="connsiteY3" fmla="*/ 425178 h 603095"/>
              <a:gd name="connsiteX4" fmla="*/ 5162611 w 6521219"/>
              <a:gd name="connsiteY4" fmla="*/ 290267 h 603095"/>
              <a:gd name="connsiteX5" fmla="*/ 5538531 w 6521219"/>
              <a:gd name="connsiteY5" fmla="*/ 595067 h 603095"/>
              <a:gd name="connsiteX6" fmla="*/ 6521219 w 6521219"/>
              <a:gd name="connsiteY6" fmla="*/ 514454 h 603095"/>
              <a:gd name="connsiteX0" fmla="*/ 0 w 6521219"/>
              <a:gd name="connsiteY0" fmla="*/ 77280 h 649776"/>
              <a:gd name="connsiteX1" fmla="*/ 1917074 w 6521219"/>
              <a:gd name="connsiteY1" fmla="*/ 254332 h 649776"/>
              <a:gd name="connsiteX2" fmla="*/ 2573810 w 6521219"/>
              <a:gd name="connsiteY2" fmla="*/ 0 h 649776"/>
              <a:gd name="connsiteX3" fmla="*/ 4319997 w 6521219"/>
              <a:gd name="connsiteY3" fmla="*/ 471859 h 649776"/>
              <a:gd name="connsiteX4" fmla="*/ 5162611 w 6521219"/>
              <a:gd name="connsiteY4" fmla="*/ 336948 h 649776"/>
              <a:gd name="connsiteX5" fmla="*/ 5538531 w 6521219"/>
              <a:gd name="connsiteY5" fmla="*/ 641748 h 649776"/>
              <a:gd name="connsiteX6" fmla="*/ 6521219 w 6521219"/>
              <a:gd name="connsiteY6" fmla="*/ 561135 h 649776"/>
              <a:gd name="connsiteX0" fmla="*/ 0 w 6521219"/>
              <a:gd name="connsiteY0" fmla="*/ 333738 h 906234"/>
              <a:gd name="connsiteX1" fmla="*/ 543809 w 6521219"/>
              <a:gd name="connsiteY1" fmla="*/ 789 h 906234"/>
              <a:gd name="connsiteX2" fmla="*/ 2573810 w 6521219"/>
              <a:gd name="connsiteY2" fmla="*/ 256458 h 906234"/>
              <a:gd name="connsiteX3" fmla="*/ 4319997 w 6521219"/>
              <a:gd name="connsiteY3" fmla="*/ 728317 h 906234"/>
              <a:gd name="connsiteX4" fmla="*/ 5162611 w 6521219"/>
              <a:gd name="connsiteY4" fmla="*/ 593406 h 906234"/>
              <a:gd name="connsiteX5" fmla="*/ 5538531 w 6521219"/>
              <a:gd name="connsiteY5" fmla="*/ 898206 h 906234"/>
              <a:gd name="connsiteX6" fmla="*/ 6521219 w 6521219"/>
              <a:gd name="connsiteY6" fmla="*/ 817593 h 906234"/>
              <a:gd name="connsiteX0" fmla="*/ 0 w 6521219"/>
              <a:gd name="connsiteY0" fmla="*/ 334146 h 906642"/>
              <a:gd name="connsiteX1" fmla="*/ 543809 w 6521219"/>
              <a:gd name="connsiteY1" fmla="*/ 1197 h 906642"/>
              <a:gd name="connsiteX2" fmla="*/ 2413582 w 6521219"/>
              <a:gd name="connsiteY2" fmla="*/ 454736 h 906642"/>
              <a:gd name="connsiteX3" fmla="*/ 4319997 w 6521219"/>
              <a:gd name="connsiteY3" fmla="*/ 728725 h 906642"/>
              <a:gd name="connsiteX4" fmla="*/ 5162611 w 6521219"/>
              <a:gd name="connsiteY4" fmla="*/ 593814 h 906642"/>
              <a:gd name="connsiteX5" fmla="*/ 5538531 w 6521219"/>
              <a:gd name="connsiteY5" fmla="*/ 898614 h 906642"/>
              <a:gd name="connsiteX6" fmla="*/ 6521219 w 6521219"/>
              <a:gd name="connsiteY6" fmla="*/ 818001 h 906642"/>
              <a:gd name="connsiteX0" fmla="*/ 0 w 6521219"/>
              <a:gd name="connsiteY0" fmla="*/ 334146 h 1033052"/>
              <a:gd name="connsiteX1" fmla="*/ 543809 w 6521219"/>
              <a:gd name="connsiteY1" fmla="*/ 1197 h 1033052"/>
              <a:gd name="connsiteX2" fmla="*/ 2413582 w 6521219"/>
              <a:gd name="connsiteY2" fmla="*/ 454736 h 1033052"/>
              <a:gd name="connsiteX3" fmla="*/ 4319997 w 6521219"/>
              <a:gd name="connsiteY3" fmla="*/ 728725 h 1033052"/>
              <a:gd name="connsiteX4" fmla="*/ 5162611 w 6521219"/>
              <a:gd name="connsiteY4" fmla="*/ 593814 h 1033052"/>
              <a:gd name="connsiteX5" fmla="*/ 5855489 w 6521219"/>
              <a:gd name="connsiteY5" fmla="*/ 1029029 h 1033052"/>
              <a:gd name="connsiteX6" fmla="*/ 6521219 w 6521219"/>
              <a:gd name="connsiteY6" fmla="*/ 818001 h 1033052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4319997 w 6510226"/>
              <a:gd name="connsiteY3" fmla="*/ 728725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3908933 w 6510226"/>
              <a:gd name="connsiteY3" fmla="*/ 942584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0226" h="1036769">
                <a:moveTo>
                  <a:pt x="0" y="334146"/>
                </a:moveTo>
                <a:cubicBezTo>
                  <a:pt x="302260" y="218999"/>
                  <a:pt x="141545" y="-18901"/>
                  <a:pt x="543809" y="1197"/>
                </a:cubicBezTo>
                <a:cubicBezTo>
                  <a:pt x="946073" y="21295"/>
                  <a:pt x="1852728" y="297838"/>
                  <a:pt x="2413582" y="454736"/>
                </a:cubicBezTo>
                <a:cubicBezTo>
                  <a:pt x="2974436" y="611634"/>
                  <a:pt x="3450762" y="919404"/>
                  <a:pt x="3908933" y="942584"/>
                </a:cubicBezTo>
                <a:cubicBezTo>
                  <a:pt x="4367104" y="965764"/>
                  <a:pt x="4838185" y="579407"/>
                  <a:pt x="5162611" y="593814"/>
                </a:cubicBezTo>
                <a:cubicBezTo>
                  <a:pt x="5487037" y="608221"/>
                  <a:pt x="5630887" y="981671"/>
                  <a:pt x="5855489" y="1029029"/>
                </a:cubicBezTo>
                <a:cubicBezTo>
                  <a:pt x="6080091" y="1076387"/>
                  <a:pt x="6474666" y="891508"/>
                  <a:pt x="6510226" y="877961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97831" y="6308079"/>
            <a:ext cx="540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Серия станет доступна в комплекте материалов после ее официальной премьеры на ТВ в октябре 2021 года.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397831" y="6308079"/>
            <a:ext cx="57505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21" y="5064410"/>
            <a:ext cx="936010" cy="936010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5187231" y="4182436"/>
            <a:ext cx="3044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выпуска сериала 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Смешарики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Пин-код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— серия «Перепись — дело коллективное»*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82348" y="5172864"/>
            <a:ext cx="3149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мини-сериала «Приключения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Випина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талисмане переписи населения</a:t>
            </a: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3743651" y="4348027"/>
            <a:ext cx="493843" cy="1635966"/>
          </a:xfrm>
          <a:prstGeom prst="leftBrace">
            <a:avLst>
              <a:gd name="adj1" fmla="val 139288"/>
              <a:gd name="adj2" fmla="val 50000"/>
            </a:avLst>
          </a:prstGeom>
          <a:ln w="12700">
            <a:solidFill>
              <a:srgbClr val="EEA6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471539" y="4629836"/>
            <a:ext cx="2799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ЗАВЕРШЕНИЕ УРОКА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9508865" y="3859270"/>
            <a:ext cx="621220" cy="646331"/>
            <a:chOff x="5696863" y="2320134"/>
            <a:chExt cx="621220" cy="646331"/>
          </a:xfrm>
        </p:grpSpPr>
        <p:sp>
          <p:nvSpPr>
            <p:cNvPr id="48" name="Овал 47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728439" y="5365672"/>
            <a:ext cx="2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Заключительное слово учителя</a:t>
            </a:r>
          </a:p>
        </p:txBody>
      </p:sp>
      <p:sp>
        <p:nvSpPr>
          <p:cNvPr id="51" name="Полилиния 50"/>
          <p:cNvSpPr/>
          <p:nvPr/>
        </p:nvSpPr>
        <p:spPr>
          <a:xfrm rot="20588720">
            <a:off x="3519628" y="4860167"/>
            <a:ext cx="6238073" cy="1677537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  <a:gd name="connsiteX0" fmla="*/ 0 w 6066851"/>
              <a:gd name="connsiteY0" fmla="*/ 25115 h 597534"/>
              <a:gd name="connsiteX1" fmla="*/ 4055171 w 6066851"/>
              <a:gd name="connsiteY1" fmla="*/ 315263 h 597534"/>
              <a:gd name="connsiteX2" fmla="*/ 4441251 w 6066851"/>
              <a:gd name="connsiteY2" fmla="*/ 579423 h 597534"/>
              <a:gd name="connsiteX3" fmla="*/ 4695251 w 6066851"/>
              <a:gd name="connsiteY3" fmla="*/ 457503 h 597534"/>
              <a:gd name="connsiteX4" fmla="*/ 5162611 w 6066851"/>
              <a:gd name="connsiteY4" fmla="*/ 284783 h 597534"/>
              <a:gd name="connsiteX5" fmla="*/ 5538531 w 6066851"/>
              <a:gd name="connsiteY5" fmla="*/ 589583 h 597534"/>
              <a:gd name="connsiteX6" fmla="*/ 6066851 w 6066851"/>
              <a:gd name="connsiteY6" fmla="*/ 508303 h 597534"/>
              <a:gd name="connsiteX0" fmla="*/ 0 w 6066851"/>
              <a:gd name="connsiteY0" fmla="*/ 34792 h 607211"/>
              <a:gd name="connsiteX1" fmla="*/ 1917074 w 6066851"/>
              <a:gd name="connsiteY1" fmla="*/ 211844 h 607211"/>
              <a:gd name="connsiteX2" fmla="*/ 4441251 w 6066851"/>
              <a:gd name="connsiteY2" fmla="*/ 589100 h 607211"/>
              <a:gd name="connsiteX3" fmla="*/ 4695251 w 6066851"/>
              <a:gd name="connsiteY3" fmla="*/ 467180 h 607211"/>
              <a:gd name="connsiteX4" fmla="*/ 5162611 w 6066851"/>
              <a:gd name="connsiteY4" fmla="*/ 294460 h 607211"/>
              <a:gd name="connsiteX5" fmla="*/ 5538531 w 6066851"/>
              <a:gd name="connsiteY5" fmla="*/ 599260 h 607211"/>
              <a:gd name="connsiteX6" fmla="*/ 6066851 w 6066851"/>
              <a:gd name="connsiteY6" fmla="*/ 517980 h 607211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695251 w 6066851"/>
              <a:gd name="connsiteY3" fmla="*/ 462987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319997 w 6066851"/>
              <a:gd name="connsiteY3" fmla="*/ 425178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521219"/>
              <a:gd name="connsiteY0" fmla="*/ 30599 h 603095"/>
              <a:gd name="connsiteX1" fmla="*/ 1917074 w 6521219"/>
              <a:gd name="connsiteY1" fmla="*/ 207651 h 603095"/>
              <a:gd name="connsiteX2" fmla="*/ 3239373 w 6521219"/>
              <a:gd name="connsiteY2" fmla="*/ 323244 h 603095"/>
              <a:gd name="connsiteX3" fmla="*/ 4319997 w 6521219"/>
              <a:gd name="connsiteY3" fmla="*/ 425178 h 603095"/>
              <a:gd name="connsiteX4" fmla="*/ 5162611 w 6521219"/>
              <a:gd name="connsiteY4" fmla="*/ 290267 h 603095"/>
              <a:gd name="connsiteX5" fmla="*/ 5538531 w 6521219"/>
              <a:gd name="connsiteY5" fmla="*/ 595067 h 603095"/>
              <a:gd name="connsiteX6" fmla="*/ 6521219 w 6521219"/>
              <a:gd name="connsiteY6" fmla="*/ 514454 h 603095"/>
              <a:gd name="connsiteX0" fmla="*/ 0 w 6521219"/>
              <a:gd name="connsiteY0" fmla="*/ 77280 h 649776"/>
              <a:gd name="connsiteX1" fmla="*/ 1917074 w 6521219"/>
              <a:gd name="connsiteY1" fmla="*/ 254332 h 649776"/>
              <a:gd name="connsiteX2" fmla="*/ 2573810 w 6521219"/>
              <a:gd name="connsiteY2" fmla="*/ 0 h 649776"/>
              <a:gd name="connsiteX3" fmla="*/ 4319997 w 6521219"/>
              <a:gd name="connsiteY3" fmla="*/ 471859 h 649776"/>
              <a:gd name="connsiteX4" fmla="*/ 5162611 w 6521219"/>
              <a:gd name="connsiteY4" fmla="*/ 336948 h 649776"/>
              <a:gd name="connsiteX5" fmla="*/ 5538531 w 6521219"/>
              <a:gd name="connsiteY5" fmla="*/ 641748 h 649776"/>
              <a:gd name="connsiteX6" fmla="*/ 6521219 w 6521219"/>
              <a:gd name="connsiteY6" fmla="*/ 561135 h 649776"/>
              <a:gd name="connsiteX0" fmla="*/ 0 w 6521219"/>
              <a:gd name="connsiteY0" fmla="*/ 333738 h 906234"/>
              <a:gd name="connsiteX1" fmla="*/ 543809 w 6521219"/>
              <a:gd name="connsiteY1" fmla="*/ 789 h 906234"/>
              <a:gd name="connsiteX2" fmla="*/ 2573810 w 6521219"/>
              <a:gd name="connsiteY2" fmla="*/ 256458 h 906234"/>
              <a:gd name="connsiteX3" fmla="*/ 4319997 w 6521219"/>
              <a:gd name="connsiteY3" fmla="*/ 728317 h 906234"/>
              <a:gd name="connsiteX4" fmla="*/ 5162611 w 6521219"/>
              <a:gd name="connsiteY4" fmla="*/ 593406 h 906234"/>
              <a:gd name="connsiteX5" fmla="*/ 5538531 w 6521219"/>
              <a:gd name="connsiteY5" fmla="*/ 898206 h 906234"/>
              <a:gd name="connsiteX6" fmla="*/ 6521219 w 6521219"/>
              <a:gd name="connsiteY6" fmla="*/ 817593 h 906234"/>
              <a:gd name="connsiteX0" fmla="*/ 0 w 6521219"/>
              <a:gd name="connsiteY0" fmla="*/ 334146 h 906642"/>
              <a:gd name="connsiteX1" fmla="*/ 543809 w 6521219"/>
              <a:gd name="connsiteY1" fmla="*/ 1197 h 906642"/>
              <a:gd name="connsiteX2" fmla="*/ 2413582 w 6521219"/>
              <a:gd name="connsiteY2" fmla="*/ 454736 h 906642"/>
              <a:gd name="connsiteX3" fmla="*/ 4319997 w 6521219"/>
              <a:gd name="connsiteY3" fmla="*/ 728725 h 906642"/>
              <a:gd name="connsiteX4" fmla="*/ 5162611 w 6521219"/>
              <a:gd name="connsiteY4" fmla="*/ 593814 h 906642"/>
              <a:gd name="connsiteX5" fmla="*/ 5538531 w 6521219"/>
              <a:gd name="connsiteY5" fmla="*/ 898614 h 906642"/>
              <a:gd name="connsiteX6" fmla="*/ 6521219 w 6521219"/>
              <a:gd name="connsiteY6" fmla="*/ 818001 h 906642"/>
              <a:gd name="connsiteX0" fmla="*/ 0 w 6521219"/>
              <a:gd name="connsiteY0" fmla="*/ 334146 h 1033052"/>
              <a:gd name="connsiteX1" fmla="*/ 543809 w 6521219"/>
              <a:gd name="connsiteY1" fmla="*/ 1197 h 1033052"/>
              <a:gd name="connsiteX2" fmla="*/ 2413582 w 6521219"/>
              <a:gd name="connsiteY2" fmla="*/ 454736 h 1033052"/>
              <a:gd name="connsiteX3" fmla="*/ 4319997 w 6521219"/>
              <a:gd name="connsiteY3" fmla="*/ 728725 h 1033052"/>
              <a:gd name="connsiteX4" fmla="*/ 5162611 w 6521219"/>
              <a:gd name="connsiteY4" fmla="*/ 593814 h 1033052"/>
              <a:gd name="connsiteX5" fmla="*/ 5855489 w 6521219"/>
              <a:gd name="connsiteY5" fmla="*/ 1029029 h 1033052"/>
              <a:gd name="connsiteX6" fmla="*/ 6521219 w 6521219"/>
              <a:gd name="connsiteY6" fmla="*/ 818001 h 1033052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4319997 w 6510226"/>
              <a:gd name="connsiteY3" fmla="*/ 728725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3908933 w 6510226"/>
              <a:gd name="connsiteY3" fmla="*/ 942584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474666"/>
              <a:gd name="connsiteY0" fmla="*/ 35976 h 1250752"/>
              <a:gd name="connsiteX1" fmla="*/ 508249 w 6474666"/>
              <a:gd name="connsiteY1" fmla="*/ 215180 h 1250752"/>
              <a:gd name="connsiteX2" fmla="*/ 2378022 w 6474666"/>
              <a:gd name="connsiteY2" fmla="*/ 668719 h 1250752"/>
              <a:gd name="connsiteX3" fmla="*/ 3873373 w 6474666"/>
              <a:gd name="connsiteY3" fmla="*/ 1156567 h 1250752"/>
              <a:gd name="connsiteX4" fmla="*/ 5127051 w 6474666"/>
              <a:gd name="connsiteY4" fmla="*/ 807797 h 1250752"/>
              <a:gd name="connsiteX5" fmla="*/ 5819929 w 6474666"/>
              <a:gd name="connsiteY5" fmla="*/ 1243012 h 1250752"/>
              <a:gd name="connsiteX6" fmla="*/ 6474666 w 6474666"/>
              <a:gd name="connsiteY6" fmla="*/ 1091944 h 1250752"/>
              <a:gd name="connsiteX0" fmla="*/ 0 w 6474666"/>
              <a:gd name="connsiteY0" fmla="*/ 0 h 1214776"/>
              <a:gd name="connsiteX1" fmla="*/ 508249 w 6474666"/>
              <a:gd name="connsiteY1" fmla="*/ 179204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408846 w 6474666"/>
              <a:gd name="connsiteY1" fmla="*/ 453232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408846 w 6474666"/>
              <a:gd name="connsiteY1" fmla="*/ 453232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266456 w 6474666"/>
              <a:gd name="connsiteY1" fmla="*/ 590920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266456 w 6474666"/>
              <a:gd name="connsiteY1" fmla="*/ 590920 h 1214776"/>
              <a:gd name="connsiteX2" fmla="*/ 2299136 w 6474666"/>
              <a:gd name="connsiteY2" fmla="*/ 786500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36847"/>
              <a:gd name="connsiteX1" fmla="*/ 266456 w 6474666"/>
              <a:gd name="connsiteY1" fmla="*/ 590920 h 1236847"/>
              <a:gd name="connsiteX2" fmla="*/ 2299136 w 6474666"/>
              <a:gd name="connsiteY2" fmla="*/ 786500 h 1236847"/>
              <a:gd name="connsiteX3" fmla="*/ 4027650 w 6474666"/>
              <a:gd name="connsiteY3" fmla="*/ 1236835 h 1236847"/>
              <a:gd name="connsiteX4" fmla="*/ 5127051 w 6474666"/>
              <a:gd name="connsiteY4" fmla="*/ 771821 h 1236847"/>
              <a:gd name="connsiteX5" fmla="*/ 5819929 w 6474666"/>
              <a:gd name="connsiteY5" fmla="*/ 1207036 h 1236847"/>
              <a:gd name="connsiteX6" fmla="*/ 6474666 w 6474666"/>
              <a:gd name="connsiteY6" fmla="*/ 1055968 h 1236847"/>
              <a:gd name="connsiteX0" fmla="*/ 0 w 6474666"/>
              <a:gd name="connsiteY0" fmla="*/ 0 h 1243045"/>
              <a:gd name="connsiteX1" fmla="*/ 266456 w 6474666"/>
              <a:gd name="connsiteY1" fmla="*/ 590920 h 1243045"/>
              <a:gd name="connsiteX2" fmla="*/ 2299136 w 6474666"/>
              <a:gd name="connsiteY2" fmla="*/ 786500 h 1243045"/>
              <a:gd name="connsiteX3" fmla="*/ 4027650 w 6474666"/>
              <a:gd name="connsiteY3" fmla="*/ 1236835 h 1243045"/>
              <a:gd name="connsiteX4" fmla="*/ 5346449 w 6474666"/>
              <a:gd name="connsiteY4" fmla="*/ 1058957 h 1243045"/>
              <a:gd name="connsiteX5" fmla="*/ 5819929 w 6474666"/>
              <a:gd name="connsiteY5" fmla="*/ 1207036 h 1243045"/>
              <a:gd name="connsiteX6" fmla="*/ 6474666 w 6474666"/>
              <a:gd name="connsiteY6" fmla="*/ 1055968 h 1243045"/>
              <a:gd name="connsiteX0" fmla="*/ 0 w 6474666"/>
              <a:gd name="connsiteY0" fmla="*/ 0 h 1603003"/>
              <a:gd name="connsiteX1" fmla="*/ 266456 w 6474666"/>
              <a:gd name="connsiteY1" fmla="*/ 590920 h 1603003"/>
              <a:gd name="connsiteX2" fmla="*/ 2299136 w 6474666"/>
              <a:gd name="connsiteY2" fmla="*/ 786500 h 1603003"/>
              <a:gd name="connsiteX3" fmla="*/ 4027650 w 6474666"/>
              <a:gd name="connsiteY3" fmla="*/ 1236835 h 1603003"/>
              <a:gd name="connsiteX4" fmla="*/ 5346449 w 6474666"/>
              <a:gd name="connsiteY4" fmla="*/ 1058957 h 1603003"/>
              <a:gd name="connsiteX5" fmla="*/ 6000848 w 6474666"/>
              <a:gd name="connsiteY5" fmla="*/ 1600246 h 1603003"/>
              <a:gd name="connsiteX6" fmla="*/ 6474666 w 6474666"/>
              <a:gd name="connsiteY6" fmla="*/ 1055968 h 1603003"/>
              <a:gd name="connsiteX0" fmla="*/ 0 w 6474666"/>
              <a:gd name="connsiteY0" fmla="*/ 0 h 1603003"/>
              <a:gd name="connsiteX1" fmla="*/ 266456 w 6474666"/>
              <a:gd name="connsiteY1" fmla="*/ 590920 h 1603003"/>
              <a:gd name="connsiteX2" fmla="*/ 2299136 w 6474666"/>
              <a:gd name="connsiteY2" fmla="*/ 786500 h 1603003"/>
              <a:gd name="connsiteX3" fmla="*/ 4027650 w 6474666"/>
              <a:gd name="connsiteY3" fmla="*/ 1236835 h 1603003"/>
              <a:gd name="connsiteX4" fmla="*/ 5398117 w 6474666"/>
              <a:gd name="connsiteY4" fmla="*/ 1458068 h 1603003"/>
              <a:gd name="connsiteX5" fmla="*/ 6000848 w 6474666"/>
              <a:gd name="connsiteY5" fmla="*/ 1600246 h 1603003"/>
              <a:gd name="connsiteX6" fmla="*/ 6474666 w 6474666"/>
              <a:gd name="connsiteY6" fmla="*/ 1055968 h 1603003"/>
              <a:gd name="connsiteX0" fmla="*/ 0 w 6884141"/>
              <a:gd name="connsiteY0" fmla="*/ 104698 h 1705894"/>
              <a:gd name="connsiteX1" fmla="*/ 266456 w 6884141"/>
              <a:gd name="connsiteY1" fmla="*/ 695618 h 1705894"/>
              <a:gd name="connsiteX2" fmla="*/ 2299136 w 6884141"/>
              <a:gd name="connsiteY2" fmla="*/ 891198 h 1705894"/>
              <a:gd name="connsiteX3" fmla="*/ 4027650 w 6884141"/>
              <a:gd name="connsiteY3" fmla="*/ 1341533 h 1705894"/>
              <a:gd name="connsiteX4" fmla="*/ 5398117 w 6884141"/>
              <a:gd name="connsiteY4" fmla="*/ 1562766 h 1705894"/>
              <a:gd name="connsiteX5" fmla="*/ 6000848 w 6884141"/>
              <a:gd name="connsiteY5" fmla="*/ 1704944 h 1705894"/>
              <a:gd name="connsiteX6" fmla="*/ 6884140 w 6884141"/>
              <a:gd name="connsiteY6" fmla="*/ 0 h 1705894"/>
              <a:gd name="connsiteX0" fmla="*/ 0 w 6884140"/>
              <a:gd name="connsiteY0" fmla="*/ 104698 h 1607941"/>
              <a:gd name="connsiteX1" fmla="*/ 266456 w 6884140"/>
              <a:gd name="connsiteY1" fmla="*/ 695618 h 1607941"/>
              <a:gd name="connsiteX2" fmla="*/ 2299136 w 6884140"/>
              <a:gd name="connsiteY2" fmla="*/ 891198 h 1607941"/>
              <a:gd name="connsiteX3" fmla="*/ 4027650 w 6884140"/>
              <a:gd name="connsiteY3" fmla="*/ 1341533 h 1607941"/>
              <a:gd name="connsiteX4" fmla="*/ 5398117 w 6884140"/>
              <a:gd name="connsiteY4" fmla="*/ 1562766 h 1607941"/>
              <a:gd name="connsiteX5" fmla="*/ 6330135 w 6884140"/>
              <a:gd name="connsiteY5" fmla="*/ 446781 h 1607941"/>
              <a:gd name="connsiteX6" fmla="*/ 6884140 w 6884140"/>
              <a:gd name="connsiteY6" fmla="*/ 0 h 1607941"/>
              <a:gd name="connsiteX0" fmla="*/ 0 w 7469158"/>
              <a:gd name="connsiteY0" fmla="*/ 0 h 1503243"/>
              <a:gd name="connsiteX1" fmla="*/ 266456 w 7469158"/>
              <a:gd name="connsiteY1" fmla="*/ 590920 h 1503243"/>
              <a:gd name="connsiteX2" fmla="*/ 2299136 w 7469158"/>
              <a:gd name="connsiteY2" fmla="*/ 786500 h 1503243"/>
              <a:gd name="connsiteX3" fmla="*/ 4027650 w 7469158"/>
              <a:gd name="connsiteY3" fmla="*/ 1236835 h 1503243"/>
              <a:gd name="connsiteX4" fmla="*/ 5398117 w 7469158"/>
              <a:gd name="connsiteY4" fmla="*/ 1458068 h 1503243"/>
              <a:gd name="connsiteX5" fmla="*/ 6330135 w 7469158"/>
              <a:gd name="connsiteY5" fmla="*/ 342083 h 1503243"/>
              <a:gd name="connsiteX6" fmla="*/ 7469158 w 7469158"/>
              <a:gd name="connsiteY6" fmla="*/ 130184 h 1503243"/>
              <a:gd name="connsiteX0" fmla="*/ 0 w 7469158"/>
              <a:gd name="connsiteY0" fmla="*/ 13037 h 1540244"/>
              <a:gd name="connsiteX1" fmla="*/ 266456 w 7469158"/>
              <a:gd name="connsiteY1" fmla="*/ 603957 h 1540244"/>
              <a:gd name="connsiteX2" fmla="*/ 2299136 w 7469158"/>
              <a:gd name="connsiteY2" fmla="*/ 799537 h 1540244"/>
              <a:gd name="connsiteX3" fmla="*/ 4027650 w 7469158"/>
              <a:gd name="connsiteY3" fmla="*/ 1249872 h 1540244"/>
              <a:gd name="connsiteX4" fmla="*/ 5398117 w 7469158"/>
              <a:gd name="connsiteY4" fmla="*/ 1471105 h 1540244"/>
              <a:gd name="connsiteX5" fmla="*/ 6724278 w 7469158"/>
              <a:gd name="connsiteY5" fmla="*/ 1253 h 1540244"/>
              <a:gd name="connsiteX6" fmla="*/ 7469158 w 7469158"/>
              <a:gd name="connsiteY6" fmla="*/ 143221 h 1540244"/>
              <a:gd name="connsiteX0" fmla="*/ 0 w 7469158"/>
              <a:gd name="connsiteY0" fmla="*/ 76813 h 1604020"/>
              <a:gd name="connsiteX1" fmla="*/ 266456 w 7469158"/>
              <a:gd name="connsiteY1" fmla="*/ 667733 h 1604020"/>
              <a:gd name="connsiteX2" fmla="*/ 2299136 w 7469158"/>
              <a:gd name="connsiteY2" fmla="*/ 863313 h 1604020"/>
              <a:gd name="connsiteX3" fmla="*/ 4027650 w 7469158"/>
              <a:gd name="connsiteY3" fmla="*/ 1313648 h 1604020"/>
              <a:gd name="connsiteX4" fmla="*/ 5398117 w 7469158"/>
              <a:gd name="connsiteY4" fmla="*/ 1534881 h 1604020"/>
              <a:gd name="connsiteX5" fmla="*/ 6724278 w 7469158"/>
              <a:gd name="connsiteY5" fmla="*/ 65029 h 1604020"/>
              <a:gd name="connsiteX6" fmla="*/ 7469158 w 7469158"/>
              <a:gd name="connsiteY6" fmla="*/ 206997 h 1604020"/>
              <a:gd name="connsiteX0" fmla="*/ 0 w 7469158"/>
              <a:gd name="connsiteY0" fmla="*/ 76813 h 1603371"/>
              <a:gd name="connsiteX1" fmla="*/ 266456 w 7469158"/>
              <a:gd name="connsiteY1" fmla="*/ 667733 h 1603371"/>
              <a:gd name="connsiteX2" fmla="*/ 2114722 w 7469158"/>
              <a:gd name="connsiteY2" fmla="*/ 893860 h 1603371"/>
              <a:gd name="connsiteX3" fmla="*/ 4027650 w 7469158"/>
              <a:gd name="connsiteY3" fmla="*/ 1313648 h 1603371"/>
              <a:gd name="connsiteX4" fmla="*/ 5398117 w 7469158"/>
              <a:gd name="connsiteY4" fmla="*/ 1534881 h 1603371"/>
              <a:gd name="connsiteX5" fmla="*/ 6724278 w 7469158"/>
              <a:gd name="connsiteY5" fmla="*/ 65029 h 1603371"/>
              <a:gd name="connsiteX6" fmla="*/ 7469158 w 7469158"/>
              <a:gd name="connsiteY6" fmla="*/ 206997 h 1603371"/>
              <a:gd name="connsiteX0" fmla="*/ 0 w 7469158"/>
              <a:gd name="connsiteY0" fmla="*/ 76813 h 1577229"/>
              <a:gd name="connsiteX1" fmla="*/ 266456 w 7469158"/>
              <a:gd name="connsiteY1" fmla="*/ 667733 h 1577229"/>
              <a:gd name="connsiteX2" fmla="*/ 2114722 w 7469158"/>
              <a:gd name="connsiteY2" fmla="*/ 893860 h 1577229"/>
              <a:gd name="connsiteX3" fmla="*/ 3819488 w 7469158"/>
              <a:gd name="connsiteY3" fmla="*/ 1154817 h 1577229"/>
              <a:gd name="connsiteX4" fmla="*/ 5398117 w 7469158"/>
              <a:gd name="connsiteY4" fmla="*/ 1534881 h 1577229"/>
              <a:gd name="connsiteX5" fmla="*/ 6724278 w 7469158"/>
              <a:gd name="connsiteY5" fmla="*/ 65029 h 1577229"/>
              <a:gd name="connsiteX6" fmla="*/ 7469158 w 7469158"/>
              <a:gd name="connsiteY6" fmla="*/ 206997 h 1577229"/>
              <a:gd name="connsiteX0" fmla="*/ 0 w 7469158"/>
              <a:gd name="connsiteY0" fmla="*/ 76813 h 1676718"/>
              <a:gd name="connsiteX1" fmla="*/ 266456 w 7469158"/>
              <a:gd name="connsiteY1" fmla="*/ 667733 h 1676718"/>
              <a:gd name="connsiteX2" fmla="*/ 2114722 w 7469158"/>
              <a:gd name="connsiteY2" fmla="*/ 893860 h 1676718"/>
              <a:gd name="connsiteX3" fmla="*/ 3819488 w 7469158"/>
              <a:gd name="connsiteY3" fmla="*/ 1154817 h 1676718"/>
              <a:gd name="connsiteX4" fmla="*/ 5660477 w 7469158"/>
              <a:gd name="connsiteY4" fmla="*/ 1639868 h 1676718"/>
              <a:gd name="connsiteX5" fmla="*/ 6724278 w 7469158"/>
              <a:gd name="connsiteY5" fmla="*/ 65029 h 1676718"/>
              <a:gd name="connsiteX6" fmla="*/ 7469158 w 7469158"/>
              <a:gd name="connsiteY6" fmla="*/ 206997 h 1676718"/>
              <a:gd name="connsiteX0" fmla="*/ 0 w 7469158"/>
              <a:gd name="connsiteY0" fmla="*/ 76813 h 1677537"/>
              <a:gd name="connsiteX1" fmla="*/ 266456 w 7469158"/>
              <a:gd name="connsiteY1" fmla="*/ 667733 h 1677537"/>
              <a:gd name="connsiteX2" fmla="*/ 2125618 w 7469158"/>
              <a:gd name="connsiteY2" fmla="*/ 800109 h 1677537"/>
              <a:gd name="connsiteX3" fmla="*/ 3819488 w 7469158"/>
              <a:gd name="connsiteY3" fmla="*/ 1154817 h 1677537"/>
              <a:gd name="connsiteX4" fmla="*/ 5660477 w 7469158"/>
              <a:gd name="connsiteY4" fmla="*/ 1639868 h 1677537"/>
              <a:gd name="connsiteX5" fmla="*/ 6724278 w 7469158"/>
              <a:gd name="connsiteY5" fmla="*/ 65029 h 1677537"/>
              <a:gd name="connsiteX6" fmla="*/ 7469158 w 7469158"/>
              <a:gd name="connsiteY6" fmla="*/ 206997 h 1677537"/>
              <a:gd name="connsiteX0" fmla="*/ 0 w 7469158"/>
              <a:gd name="connsiteY0" fmla="*/ 76813 h 1677537"/>
              <a:gd name="connsiteX1" fmla="*/ 602904 w 7469158"/>
              <a:gd name="connsiteY1" fmla="*/ 791466 h 1677537"/>
              <a:gd name="connsiteX2" fmla="*/ 2125618 w 7469158"/>
              <a:gd name="connsiteY2" fmla="*/ 800109 h 1677537"/>
              <a:gd name="connsiteX3" fmla="*/ 3819488 w 7469158"/>
              <a:gd name="connsiteY3" fmla="*/ 1154817 h 1677537"/>
              <a:gd name="connsiteX4" fmla="*/ 5660477 w 7469158"/>
              <a:gd name="connsiteY4" fmla="*/ 1639868 h 1677537"/>
              <a:gd name="connsiteX5" fmla="*/ 6724278 w 7469158"/>
              <a:gd name="connsiteY5" fmla="*/ 65029 h 1677537"/>
              <a:gd name="connsiteX6" fmla="*/ 7469158 w 7469158"/>
              <a:gd name="connsiteY6" fmla="*/ 206997 h 1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9158" h="1677537">
                <a:moveTo>
                  <a:pt x="0" y="76813"/>
                </a:moveTo>
                <a:cubicBezTo>
                  <a:pt x="141934" y="403646"/>
                  <a:pt x="248634" y="670917"/>
                  <a:pt x="602904" y="791466"/>
                </a:cubicBezTo>
                <a:cubicBezTo>
                  <a:pt x="957174" y="912015"/>
                  <a:pt x="1589521" y="739550"/>
                  <a:pt x="2125618" y="800109"/>
                </a:cubicBezTo>
                <a:cubicBezTo>
                  <a:pt x="2661715" y="860668"/>
                  <a:pt x="3230345" y="1014857"/>
                  <a:pt x="3819488" y="1154817"/>
                </a:cubicBezTo>
                <a:cubicBezTo>
                  <a:pt x="4408631" y="1294777"/>
                  <a:pt x="5176345" y="1821499"/>
                  <a:pt x="5660477" y="1639868"/>
                </a:cubicBezTo>
                <a:cubicBezTo>
                  <a:pt x="6144609" y="1458237"/>
                  <a:pt x="6499676" y="17671"/>
                  <a:pt x="6724278" y="65029"/>
                </a:cubicBezTo>
                <a:cubicBezTo>
                  <a:pt x="7192288" y="-144505"/>
                  <a:pt x="7433598" y="220544"/>
                  <a:pt x="7469158" y="206997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35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6886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52AC52"/>
                </a:solidFill>
              </a:rPr>
              <a:t>ВСТУПИТЕЛЬНОЕ СЛОВО УЧИТЕЛЯ </a:t>
            </a:r>
            <a:r>
              <a:rPr lang="en-US" sz="2800" dirty="0">
                <a:solidFill>
                  <a:srgbClr val="52AC52"/>
                </a:solidFill>
              </a:rPr>
              <a:t>/ </a:t>
            </a:r>
            <a:r>
              <a:rPr lang="ru-RU" sz="2800" dirty="0">
                <a:solidFill>
                  <a:srgbClr val="52AC52"/>
                </a:solidFill>
              </a:rPr>
              <a:t>5–8 классы</a:t>
            </a:r>
            <a:r>
              <a:rPr lang="en-US" sz="2800" dirty="0">
                <a:solidFill>
                  <a:srgbClr val="52AC52"/>
                </a:solidFill>
              </a:rPr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5346" y="2910081"/>
            <a:ext cx="5846017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всего человек живет на Земле?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больше в России: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посчитать всех жителей страны?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Кто такие статистики?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такое перепись населения и для чего она?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3676" y="1879050"/>
            <a:ext cx="462284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качестве подводки к показу учебного фильма рекомендуется задать классу несколько вопросов и выслушать ответы.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 позволит обозначить тематические рамки занятия и одновременно получить представление об уровне осведомленности учащихся в предлагаемых к изучению вопросах.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высокой вероятностью ответы будут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большей части неправильные и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или парадоксальные, что можно использовать для перехода к просмотру видеоматериала: «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Да… Есть еще над чем поработать. Поэтому давайте посмотрим небольшой ролик </a:t>
            </a:r>
            <a:b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узнаем точные ответы на эти вопросы!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05346" y="1879050"/>
            <a:ext cx="199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886953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06947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1829" y="1494300"/>
            <a:ext cx="3994331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</a:t>
            </a:r>
            <a:endParaRPr lang="ru-RU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11416" y="2128755"/>
            <a:ext cx="5650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Общая численность населения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Соотношение численности мужчин и женщин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Численность населения Земли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и кто считает население страны?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Соотношение городского и сельского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Зачем нужно знать численность населения страны?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Подведение итогов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52AC52"/>
                </a:solidFill>
              </a:rPr>
              <a:t>УЧЕБНЫЙ ФИЛЬМ / 5–8 классы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11416" y="1494300"/>
            <a:ext cx="4840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ТЕМАТИЧЕСКИЕ БЛОКИ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1828" y="2128755"/>
            <a:ext cx="4614755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видеоматериале в доступной форме рассказывается о численности населения России и Земли, соотношении мужчин и женщин, городских и сельских жителей, отличии статистов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 статистиков, а также об истории переписей населения.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фильма дети получат базовые знания о подходах, применяемых для подсчета численности населения, особенностях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значении Всероссийской переписи населения.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961894" y="4052358"/>
            <a:ext cx="4790157" cy="3116531"/>
            <a:chOff x="5961894" y="4551681"/>
            <a:chExt cx="4790157" cy="3116531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8902" y="4622609"/>
              <a:ext cx="4266516" cy="2414295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894" y="4551681"/>
              <a:ext cx="4790157" cy="3116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5816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6886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52AC52"/>
                </a:solidFill>
              </a:rPr>
              <a:t>ПРАКТИЧЕСКОЕ ЗАНЯТИЕ В ИГРОВОЙ ФОРМЕ / 5–8 классы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4561" y="1787877"/>
            <a:ext cx="49991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Практическое занятие в игровой форме предлагается организовать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формате викторины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основанной на материалах просмотренного фильма.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 викторины позволит, с одной стороны, проверить полученные учащимися знания, с другой стороны, дополнительно их закрепить.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проведения викторины учащимся понадобятся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лист бумаги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или карандаш.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общей сложности учащимся 5–8 классов предлагается ответить на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10 вопросов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Исходя из ситуации, педагоги могут сокращать количество вопросов.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2566" y="1787877"/>
            <a:ext cx="5655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ответа на вопрос учащимся нужно записать его номер и номер правильного ответа: № 1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2, № 2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 и т.д. До начала викторины учащихся можно попросить заранее написать на листочке цифры от 1 до 10, чтобы далее к ним подставить номера правильных ответов.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Педагог может как зачитать вопросы вслух, так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вывести слайд с вопросами на экран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дополнительно их озвучить.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Проверка ответов выполняется либо педагогом, либо учащимися самостоятельно по слайдам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правильными ответами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(см. слайды 19–20)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Можно попросить соседей по парте обменяться листочками, проверить друг друга, сверяясь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 слайдом с ответами на экране, и посчитать число правильных ответов.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2566" y="1291983"/>
            <a:ext cx="544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560" y="1291983"/>
            <a:ext cx="5097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ФОРМАТ</a:t>
            </a:r>
          </a:p>
        </p:txBody>
      </p:sp>
    </p:spTree>
    <p:extLst>
      <p:ext uri="{BB962C8B-B14F-4D97-AF65-F5344CB8AC3E}">
        <p14:creationId xmlns:p14="http://schemas.microsoft.com/office/powerpoint/2010/main" val="2450767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130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ВОПРОСЫ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52AC52"/>
                </a:solidFill>
              </a:rPr>
              <a:t>МИНИ-ВИКТОРИНЫ </a:t>
            </a:r>
            <a:r>
              <a:rPr lang="en-US" sz="2800" dirty="0">
                <a:solidFill>
                  <a:srgbClr val="52AC52"/>
                </a:solidFill>
              </a:rPr>
              <a:t>/</a:t>
            </a:r>
            <a:r>
              <a:rPr lang="ru-RU" sz="2800" dirty="0">
                <a:solidFill>
                  <a:srgbClr val="52AC52"/>
                </a:solidFill>
              </a:rPr>
              <a:t> 5–8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62486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25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146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450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3296" y="3115645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5.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правильно называется специалист в области статистики?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стоик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статистик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4817862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3.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в России больше: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девочек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296" y="144855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4.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Где живет большая часть населения  России: в городах или в сельской местности?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городах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в сельской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местности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3133210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помогает получить точную информацию 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расчет 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первый-второй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телефонный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опрос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перепись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3296" y="4817862"/>
            <a:ext cx="6087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6.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называется процесс повышения значения городов и увеличения численности городского населения по сравнению с сельским?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кластеризация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унификация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урбанизация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821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130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ВОПРОСЫ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52AC52"/>
                </a:solidFill>
              </a:rPr>
              <a:t>МИНИ-ВИКТОРИНЫ </a:t>
            </a:r>
            <a:r>
              <a:rPr lang="en-US" sz="2800" dirty="0">
                <a:solidFill>
                  <a:srgbClr val="52AC52"/>
                </a:solidFill>
              </a:rPr>
              <a:t>/</a:t>
            </a:r>
            <a:r>
              <a:rPr lang="ru-RU" sz="2800" dirty="0">
                <a:solidFill>
                  <a:srgbClr val="52AC52"/>
                </a:solidFill>
              </a:rPr>
              <a:t> 5–8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86998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7.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будет на Земле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 концу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21 века?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125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миллиардов 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45,2 миллиарда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4231310"/>
            <a:ext cx="521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8.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ехать на поезде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Калининграда во Владивосток?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неделю, не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меньше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месяц,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Карл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пару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дней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8087" y="4231310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10.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какой периодичностью проводятся переписи населения в России?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5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100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8087" y="1869988"/>
            <a:ext cx="5282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9.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больше всего пострадало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писателя А.П. Чехова во время переписи населения России в 1897 году?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голова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пальцы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ноги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2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130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19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ОТВЕТЫ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52AC52"/>
                </a:solidFill>
              </a:rPr>
              <a:t>МИНИ-ВИКТОРИНЫ </a:t>
            </a:r>
            <a:r>
              <a:rPr lang="en-US" sz="2800" dirty="0">
                <a:solidFill>
                  <a:srgbClr val="52AC52"/>
                </a:solidFill>
              </a:rPr>
              <a:t>/</a:t>
            </a:r>
            <a:r>
              <a:rPr lang="ru-RU" sz="2800" dirty="0">
                <a:solidFill>
                  <a:srgbClr val="52AC52"/>
                </a:solidFill>
              </a:rPr>
              <a:t> 5–8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62486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25 миллионов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146 </a:t>
            </a:r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миллионов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450 миллионов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3296" y="3115645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5.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правильно называется специалист в области статистики?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стоик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статистик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4817862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3.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в России больше: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девочек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296" y="144855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4.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Где живет большая часть населения  России: в городах или в сельской местности?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в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городах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в сельской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местности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3133210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помогает получить точную информацию 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расчет на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первый-второй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телефонный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опрос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перепись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3296" y="4817862"/>
            <a:ext cx="5834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6.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называется процесс повышения значения городов и увеличения численности городского населения по сравнению с сельским?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кластеризация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унификация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урбанизация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2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t>2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СОДЕРЖАНИЕ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942832" y="1248751"/>
            <a:ext cx="8595959" cy="3156520"/>
            <a:chOff x="1531744" y="2274911"/>
            <a:chExt cx="8595959" cy="315652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531745" y="2274911"/>
              <a:ext cx="773232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ВВЕДЕНИЕ ………………………………………………………….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531744" y="2817261"/>
              <a:ext cx="773232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ИНСТРУКЦИЯ И МАТЕРИАЛЫ ДЛЯ ОРГАНИЗАЦИИ ПРАКТИЧЕСКОГО ЗАНЯТИЯ В 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1–4 КЛАССАХ </a:t>
              </a: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………………..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31745" y="3762346"/>
              <a:ext cx="77323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ИНСТРУКЦИЯ И МАТЕРИАЛЫ ДЛЯ ОРГАНИЗАЦИИ ПРАКТИЧЕСКОГО ЗАНЯТИЯ В 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5–8 КЛАССАХ </a:t>
              </a: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………………..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531745" y="4717591"/>
              <a:ext cx="773232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ИНСТРУКЦИЯ И МАТЕРИАЛЫ ДЛЯ ОРГАНИЗАЦИИ ПРАКТИЧЕСКОГО ЗАНЯТИЯ В </a:t>
              </a: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9–11 КЛАССАХ </a:t>
              </a:r>
              <a:r>
                <a: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………………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35528" y="2295891"/>
              <a:ext cx="18921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235528" y="3149664"/>
              <a:ext cx="18921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4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8235528" y="4073629"/>
              <a:ext cx="18921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12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8235528" y="5031321"/>
              <a:ext cx="189217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600"/>
                </a:spcAft>
              </a:pPr>
              <a:r>
                <a:rPr lang="ru-RU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22</a:t>
              </a:r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942833" y="4599075"/>
            <a:ext cx="7732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СПРАВОЧНАЯ ИНФОРМАЦИЯ О ВСЕРОССИЙСКОЙ ПЕРЕПИСИ НАСЕЛЕНИЯ ДЛЯ ПЕДАГОГОВ………….….……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46614" y="4886969"/>
            <a:ext cx="1892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42833" y="5601568"/>
            <a:ext cx="773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ПЕРЕЧЕНЬ ПРИЛАГАЕМЫХ ВИДЕОМАТЕРИАЛОВ……….…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46615" y="5611741"/>
            <a:ext cx="18921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987253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130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ОТВЕТЫ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52AC52"/>
                </a:solidFill>
              </a:rPr>
              <a:t>МИНИ-ВИКТОРИНЫ </a:t>
            </a:r>
            <a:r>
              <a:rPr lang="en-US" sz="2800" dirty="0">
                <a:solidFill>
                  <a:srgbClr val="52AC52"/>
                </a:solidFill>
              </a:rPr>
              <a:t>/</a:t>
            </a:r>
            <a:r>
              <a:rPr lang="ru-RU" sz="2800" dirty="0">
                <a:solidFill>
                  <a:srgbClr val="52AC52"/>
                </a:solidFill>
              </a:rPr>
              <a:t> 5–8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86998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7.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будет на Земле к концу 21 века?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125 миллионов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миллиардов человек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45,2 миллиарда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4108199"/>
            <a:ext cx="521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8.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ехать на поезде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Калининграда во Владивосток?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неделю, не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меньше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месяц,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Карл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пару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дней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8087" y="4108199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10.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какой периодичностью проводятся переписи населения в России?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marL="800100" lvl="1" indent="-342900">
              <a:buAutoNum type="arabicParenR"/>
            </a:pPr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5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100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8087" y="1869988"/>
            <a:ext cx="5282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9.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больше всего пострадало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писателя А.П. Чехова во время переписи населения России в 1897 году?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голова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пальцы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ноги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95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6045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52AC52"/>
                </a:solidFill>
              </a:rPr>
              <a:t>ЗАВЕРШЕНИЕ УРОКА / 5–8 классы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1279877"/>
            <a:ext cx="5043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учебных фильмах в адаптированном формате сконцентрирован достаточный объем информации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переписи: о ее целях и задачах, способах сбора сведений о населении, важности итогов. Ключевые тезисы проговариваются в учебных фильмах дважды: в развернутом виде в рамках основного повествования и в сжатом виде в финале.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учебных фильмах также содержится адаптированный под аудиторию призыв донести информацию о переписи до своих родителей.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этой связи продолжительность и содержание финальных реплик в конце урока остается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усмотрение педагога.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зависимости от наличия времени и психоэмоционального состояния учащихся это может быть как обсуждение увиденного, так и простое напоминание о дате начала переписи.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этом, если урок проходит в отдаленном или труднодоступном районе, педагог может дополнительно рассказать детям о сроках проведения переписи в месте их проживания.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1038" y="1732136"/>
            <a:ext cx="594920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Благодаря переписям мы знаем, сколько мальчиков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девочек жило в нашей стране 10, 20, 50 и даже 100 лет назад. У вас тоже есть шанс войти в историю, оставить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себе память для потомков. Но для этого нужно, чтобы ваши родители не забыли вас переписать. Напомните им, что перепись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начнется </a:t>
            </a:r>
            <a:r>
              <a:rPr lang="ru-RU" sz="1500" b="1" i="1" dirty="0" smtClean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 октября </a:t>
            </a:r>
            <a:r>
              <a:rPr lang="en-US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началась 15 октября </a:t>
            </a:r>
            <a:b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уже идет</a:t>
            </a: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31038" y="1279877"/>
            <a:ext cx="4973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ВОЗМОЖНЫЕ ТЕЗИСЫ ФИНАЛЬНЫХ РЕПЛИК: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31038" y="5109855"/>
            <a:ext cx="57284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Как вы думаете, какой способ участия в переписи больше понравится вашим родителям: поговорить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переписчиком, переписаться самостоятельно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интернете или сходить на переписной участок? Поинтересуйтесь у них при случае.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1038" y="3651828"/>
            <a:ext cx="57284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А вы бы какой способ переписи выбрали: поговорить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переписчиком, переписаться самостоятельно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интернете или сходить на переписной участок? Мне почему-то кажется, что большинство переписалось бы через интернет. Или нет?</a:t>
            </a:r>
          </a:p>
        </p:txBody>
      </p:sp>
    </p:spTree>
    <p:extLst>
      <p:ext uri="{BB962C8B-B14F-4D97-AF65-F5344CB8AC3E}">
        <p14:creationId xmlns:p14="http://schemas.microsoft.com/office/powerpoint/2010/main" val="62851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1092" y="2717953"/>
            <a:ext cx="8635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И МАТЕРИАЛЫ ДЛЯ ОРГАНИЗАЦИИ ПРАКТИЧЕСКОГО ЗАНЯТИЯ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2791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3499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21" y="5064410"/>
            <a:ext cx="936010" cy="93601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4" y="3947820"/>
            <a:ext cx="1039543" cy="105744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351" y="633603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СТРУКТУРА УРОКА</a:t>
            </a:r>
            <a:r>
              <a:rPr lang="en-US" sz="2800" dirty="0"/>
              <a:t> / </a:t>
            </a:r>
            <a:r>
              <a:rPr lang="ru-RU" sz="2800" dirty="0"/>
              <a:t>9–11 классы</a:t>
            </a:r>
            <a:r>
              <a:rPr lang="en-US" sz="2800" dirty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6420" y="2473415"/>
            <a:ext cx="2701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ВСТУПИТЕЛЬНОЕ СЛОВО УЧИТЕЛЯ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7300" y="2473415"/>
            <a:ext cx="364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ПРАКТИЧЕСКОЕ ЗАНЯТИЕ В ИГРОВОЙ ФОРМЕ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4570" y="2473415"/>
            <a:ext cx="287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УЧЕБНОГО ФИЛЬМА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4570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20 минут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7930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3–5 минут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47403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 минут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045565" y="1719064"/>
            <a:ext cx="621220" cy="646331"/>
            <a:chOff x="5696863" y="2320134"/>
            <a:chExt cx="621220" cy="646331"/>
          </a:xfrm>
        </p:grpSpPr>
        <p:sp>
          <p:nvSpPr>
            <p:cNvPr id="19" name="Овал 18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529607" y="1717900"/>
            <a:ext cx="621220" cy="646331"/>
            <a:chOff x="5696863" y="2320134"/>
            <a:chExt cx="621220" cy="646331"/>
          </a:xfrm>
        </p:grpSpPr>
        <p:sp>
          <p:nvSpPr>
            <p:cNvPr id="22" name="Овал 21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87586" y="1719063"/>
            <a:ext cx="621220" cy="646331"/>
            <a:chOff x="5696863" y="2320134"/>
            <a:chExt cx="621220" cy="646331"/>
          </a:xfrm>
        </p:grpSpPr>
        <p:sp>
          <p:nvSpPr>
            <p:cNvPr id="25" name="Овал 24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312440" y="5444059"/>
            <a:ext cx="2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усмотрение педагога при наличии времени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2824" y="4633545"/>
            <a:ext cx="364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ДОПОЛНИТЕЛЬНЫЕ МАТЕРИАЛЫ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045565" y="3833070"/>
            <a:ext cx="621220" cy="646331"/>
            <a:chOff x="5696863" y="2320134"/>
            <a:chExt cx="621220" cy="646331"/>
          </a:xfrm>
        </p:grpSpPr>
        <p:sp>
          <p:nvSpPr>
            <p:cNvPr id="30" name="Овал 29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33" name="Полилиния 32"/>
          <p:cNvSpPr/>
          <p:nvPr/>
        </p:nvSpPr>
        <p:spPr>
          <a:xfrm>
            <a:off x="2915920" y="1816391"/>
            <a:ext cx="2814320" cy="315000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320" h="315000">
                <a:moveTo>
                  <a:pt x="0" y="256249"/>
                </a:moveTo>
                <a:cubicBezTo>
                  <a:pt x="302260" y="141102"/>
                  <a:pt x="604520" y="25956"/>
                  <a:pt x="802640" y="32729"/>
                </a:cubicBezTo>
                <a:cubicBezTo>
                  <a:pt x="1000760" y="39502"/>
                  <a:pt x="1082040" y="273182"/>
                  <a:pt x="1188720" y="296889"/>
                </a:cubicBezTo>
                <a:cubicBezTo>
                  <a:pt x="1295400" y="320596"/>
                  <a:pt x="1322493" y="224076"/>
                  <a:pt x="1442720" y="174969"/>
                </a:cubicBezTo>
                <a:cubicBezTo>
                  <a:pt x="1562947" y="125862"/>
                  <a:pt x="1769533" y="-19764"/>
                  <a:pt x="1910080" y="2249"/>
                </a:cubicBezTo>
                <a:cubicBezTo>
                  <a:pt x="2050627" y="24262"/>
                  <a:pt x="2135293" y="269796"/>
                  <a:pt x="2286000" y="307049"/>
                </a:cubicBezTo>
                <a:cubicBezTo>
                  <a:pt x="2436707" y="344302"/>
                  <a:pt x="2778760" y="239316"/>
                  <a:pt x="2814320" y="225769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583496" y="1791915"/>
            <a:ext cx="2814320" cy="315000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320" h="315000">
                <a:moveTo>
                  <a:pt x="0" y="256249"/>
                </a:moveTo>
                <a:cubicBezTo>
                  <a:pt x="302260" y="141102"/>
                  <a:pt x="604520" y="25956"/>
                  <a:pt x="802640" y="32729"/>
                </a:cubicBezTo>
                <a:cubicBezTo>
                  <a:pt x="1000760" y="39502"/>
                  <a:pt x="1082040" y="273182"/>
                  <a:pt x="1188720" y="296889"/>
                </a:cubicBezTo>
                <a:cubicBezTo>
                  <a:pt x="1295400" y="320596"/>
                  <a:pt x="1322493" y="224076"/>
                  <a:pt x="1442720" y="174969"/>
                </a:cubicBezTo>
                <a:cubicBezTo>
                  <a:pt x="1562947" y="125862"/>
                  <a:pt x="1769533" y="-19764"/>
                  <a:pt x="1910080" y="2249"/>
                </a:cubicBezTo>
                <a:cubicBezTo>
                  <a:pt x="2050627" y="24262"/>
                  <a:pt x="2135293" y="269796"/>
                  <a:pt x="2286000" y="307049"/>
                </a:cubicBezTo>
                <a:cubicBezTo>
                  <a:pt x="2436707" y="344302"/>
                  <a:pt x="2778760" y="239316"/>
                  <a:pt x="2814320" y="225769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10176663">
            <a:off x="2768381" y="3445498"/>
            <a:ext cx="6510226" cy="1036769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  <a:gd name="connsiteX0" fmla="*/ 0 w 6066851"/>
              <a:gd name="connsiteY0" fmla="*/ 25115 h 597534"/>
              <a:gd name="connsiteX1" fmla="*/ 4055171 w 6066851"/>
              <a:gd name="connsiteY1" fmla="*/ 315263 h 597534"/>
              <a:gd name="connsiteX2" fmla="*/ 4441251 w 6066851"/>
              <a:gd name="connsiteY2" fmla="*/ 579423 h 597534"/>
              <a:gd name="connsiteX3" fmla="*/ 4695251 w 6066851"/>
              <a:gd name="connsiteY3" fmla="*/ 457503 h 597534"/>
              <a:gd name="connsiteX4" fmla="*/ 5162611 w 6066851"/>
              <a:gd name="connsiteY4" fmla="*/ 284783 h 597534"/>
              <a:gd name="connsiteX5" fmla="*/ 5538531 w 6066851"/>
              <a:gd name="connsiteY5" fmla="*/ 589583 h 597534"/>
              <a:gd name="connsiteX6" fmla="*/ 6066851 w 6066851"/>
              <a:gd name="connsiteY6" fmla="*/ 508303 h 597534"/>
              <a:gd name="connsiteX0" fmla="*/ 0 w 6066851"/>
              <a:gd name="connsiteY0" fmla="*/ 34792 h 607211"/>
              <a:gd name="connsiteX1" fmla="*/ 1917074 w 6066851"/>
              <a:gd name="connsiteY1" fmla="*/ 211844 h 607211"/>
              <a:gd name="connsiteX2" fmla="*/ 4441251 w 6066851"/>
              <a:gd name="connsiteY2" fmla="*/ 589100 h 607211"/>
              <a:gd name="connsiteX3" fmla="*/ 4695251 w 6066851"/>
              <a:gd name="connsiteY3" fmla="*/ 467180 h 607211"/>
              <a:gd name="connsiteX4" fmla="*/ 5162611 w 6066851"/>
              <a:gd name="connsiteY4" fmla="*/ 294460 h 607211"/>
              <a:gd name="connsiteX5" fmla="*/ 5538531 w 6066851"/>
              <a:gd name="connsiteY5" fmla="*/ 599260 h 607211"/>
              <a:gd name="connsiteX6" fmla="*/ 6066851 w 6066851"/>
              <a:gd name="connsiteY6" fmla="*/ 517980 h 607211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695251 w 6066851"/>
              <a:gd name="connsiteY3" fmla="*/ 462987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319997 w 6066851"/>
              <a:gd name="connsiteY3" fmla="*/ 425178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521219"/>
              <a:gd name="connsiteY0" fmla="*/ 30599 h 603095"/>
              <a:gd name="connsiteX1" fmla="*/ 1917074 w 6521219"/>
              <a:gd name="connsiteY1" fmla="*/ 207651 h 603095"/>
              <a:gd name="connsiteX2" fmla="*/ 3239373 w 6521219"/>
              <a:gd name="connsiteY2" fmla="*/ 323244 h 603095"/>
              <a:gd name="connsiteX3" fmla="*/ 4319997 w 6521219"/>
              <a:gd name="connsiteY3" fmla="*/ 425178 h 603095"/>
              <a:gd name="connsiteX4" fmla="*/ 5162611 w 6521219"/>
              <a:gd name="connsiteY4" fmla="*/ 290267 h 603095"/>
              <a:gd name="connsiteX5" fmla="*/ 5538531 w 6521219"/>
              <a:gd name="connsiteY5" fmla="*/ 595067 h 603095"/>
              <a:gd name="connsiteX6" fmla="*/ 6521219 w 6521219"/>
              <a:gd name="connsiteY6" fmla="*/ 514454 h 603095"/>
              <a:gd name="connsiteX0" fmla="*/ 0 w 6521219"/>
              <a:gd name="connsiteY0" fmla="*/ 77280 h 649776"/>
              <a:gd name="connsiteX1" fmla="*/ 1917074 w 6521219"/>
              <a:gd name="connsiteY1" fmla="*/ 254332 h 649776"/>
              <a:gd name="connsiteX2" fmla="*/ 2573810 w 6521219"/>
              <a:gd name="connsiteY2" fmla="*/ 0 h 649776"/>
              <a:gd name="connsiteX3" fmla="*/ 4319997 w 6521219"/>
              <a:gd name="connsiteY3" fmla="*/ 471859 h 649776"/>
              <a:gd name="connsiteX4" fmla="*/ 5162611 w 6521219"/>
              <a:gd name="connsiteY4" fmla="*/ 336948 h 649776"/>
              <a:gd name="connsiteX5" fmla="*/ 5538531 w 6521219"/>
              <a:gd name="connsiteY5" fmla="*/ 641748 h 649776"/>
              <a:gd name="connsiteX6" fmla="*/ 6521219 w 6521219"/>
              <a:gd name="connsiteY6" fmla="*/ 561135 h 649776"/>
              <a:gd name="connsiteX0" fmla="*/ 0 w 6521219"/>
              <a:gd name="connsiteY0" fmla="*/ 333738 h 906234"/>
              <a:gd name="connsiteX1" fmla="*/ 543809 w 6521219"/>
              <a:gd name="connsiteY1" fmla="*/ 789 h 906234"/>
              <a:gd name="connsiteX2" fmla="*/ 2573810 w 6521219"/>
              <a:gd name="connsiteY2" fmla="*/ 256458 h 906234"/>
              <a:gd name="connsiteX3" fmla="*/ 4319997 w 6521219"/>
              <a:gd name="connsiteY3" fmla="*/ 728317 h 906234"/>
              <a:gd name="connsiteX4" fmla="*/ 5162611 w 6521219"/>
              <a:gd name="connsiteY4" fmla="*/ 593406 h 906234"/>
              <a:gd name="connsiteX5" fmla="*/ 5538531 w 6521219"/>
              <a:gd name="connsiteY5" fmla="*/ 898206 h 906234"/>
              <a:gd name="connsiteX6" fmla="*/ 6521219 w 6521219"/>
              <a:gd name="connsiteY6" fmla="*/ 817593 h 906234"/>
              <a:gd name="connsiteX0" fmla="*/ 0 w 6521219"/>
              <a:gd name="connsiteY0" fmla="*/ 334146 h 906642"/>
              <a:gd name="connsiteX1" fmla="*/ 543809 w 6521219"/>
              <a:gd name="connsiteY1" fmla="*/ 1197 h 906642"/>
              <a:gd name="connsiteX2" fmla="*/ 2413582 w 6521219"/>
              <a:gd name="connsiteY2" fmla="*/ 454736 h 906642"/>
              <a:gd name="connsiteX3" fmla="*/ 4319997 w 6521219"/>
              <a:gd name="connsiteY3" fmla="*/ 728725 h 906642"/>
              <a:gd name="connsiteX4" fmla="*/ 5162611 w 6521219"/>
              <a:gd name="connsiteY4" fmla="*/ 593814 h 906642"/>
              <a:gd name="connsiteX5" fmla="*/ 5538531 w 6521219"/>
              <a:gd name="connsiteY5" fmla="*/ 898614 h 906642"/>
              <a:gd name="connsiteX6" fmla="*/ 6521219 w 6521219"/>
              <a:gd name="connsiteY6" fmla="*/ 818001 h 906642"/>
              <a:gd name="connsiteX0" fmla="*/ 0 w 6521219"/>
              <a:gd name="connsiteY0" fmla="*/ 334146 h 1033052"/>
              <a:gd name="connsiteX1" fmla="*/ 543809 w 6521219"/>
              <a:gd name="connsiteY1" fmla="*/ 1197 h 1033052"/>
              <a:gd name="connsiteX2" fmla="*/ 2413582 w 6521219"/>
              <a:gd name="connsiteY2" fmla="*/ 454736 h 1033052"/>
              <a:gd name="connsiteX3" fmla="*/ 4319997 w 6521219"/>
              <a:gd name="connsiteY3" fmla="*/ 728725 h 1033052"/>
              <a:gd name="connsiteX4" fmla="*/ 5162611 w 6521219"/>
              <a:gd name="connsiteY4" fmla="*/ 593814 h 1033052"/>
              <a:gd name="connsiteX5" fmla="*/ 5855489 w 6521219"/>
              <a:gd name="connsiteY5" fmla="*/ 1029029 h 1033052"/>
              <a:gd name="connsiteX6" fmla="*/ 6521219 w 6521219"/>
              <a:gd name="connsiteY6" fmla="*/ 818001 h 1033052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4319997 w 6510226"/>
              <a:gd name="connsiteY3" fmla="*/ 728725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3908933 w 6510226"/>
              <a:gd name="connsiteY3" fmla="*/ 942584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0226" h="1036769">
                <a:moveTo>
                  <a:pt x="0" y="334146"/>
                </a:moveTo>
                <a:cubicBezTo>
                  <a:pt x="302260" y="218999"/>
                  <a:pt x="141545" y="-18901"/>
                  <a:pt x="543809" y="1197"/>
                </a:cubicBezTo>
                <a:cubicBezTo>
                  <a:pt x="946073" y="21295"/>
                  <a:pt x="1852728" y="297838"/>
                  <a:pt x="2413582" y="454736"/>
                </a:cubicBezTo>
                <a:cubicBezTo>
                  <a:pt x="2974436" y="611634"/>
                  <a:pt x="3450762" y="919404"/>
                  <a:pt x="3908933" y="942584"/>
                </a:cubicBezTo>
                <a:cubicBezTo>
                  <a:pt x="4367104" y="965764"/>
                  <a:pt x="4838185" y="579407"/>
                  <a:pt x="5162611" y="593814"/>
                </a:cubicBezTo>
                <a:cubicBezTo>
                  <a:pt x="5487037" y="608221"/>
                  <a:pt x="5630887" y="981671"/>
                  <a:pt x="5855489" y="1029029"/>
                </a:cubicBezTo>
                <a:cubicBezTo>
                  <a:pt x="6080091" y="1076387"/>
                  <a:pt x="6474666" y="891508"/>
                  <a:pt x="6510226" y="877961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97831" y="6308079"/>
            <a:ext cx="540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Серия станет доступна в комплекте материалов после ее официальной премьеры на ТВ в октябре 2021 года.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397831" y="6308079"/>
            <a:ext cx="57505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187231" y="4182436"/>
            <a:ext cx="3044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выпуска сериала 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Смешарики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Пин-код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— серия «Перепись — дело коллективное»*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182348" y="5135920"/>
            <a:ext cx="3149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мини-сериала «Приключения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Випина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талисмане переписи населения</a:t>
            </a:r>
          </a:p>
        </p:txBody>
      </p:sp>
      <p:sp>
        <p:nvSpPr>
          <p:cNvPr id="45" name="Левая фигурная скобка 44"/>
          <p:cNvSpPr/>
          <p:nvPr/>
        </p:nvSpPr>
        <p:spPr>
          <a:xfrm>
            <a:off x="3743651" y="4348027"/>
            <a:ext cx="493843" cy="1635966"/>
          </a:xfrm>
          <a:prstGeom prst="leftBrace">
            <a:avLst>
              <a:gd name="adj1" fmla="val 139288"/>
              <a:gd name="adj2" fmla="val 50000"/>
            </a:avLst>
          </a:prstGeom>
          <a:ln w="12700">
            <a:solidFill>
              <a:srgbClr val="EEA6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471539" y="4629836"/>
            <a:ext cx="2799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ЗАВЕРШЕНИЕ УРОКА</a:t>
            </a:r>
          </a:p>
        </p:txBody>
      </p:sp>
      <p:grpSp>
        <p:nvGrpSpPr>
          <p:cNvPr id="47" name="Группа 46"/>
          <p:cNvGrpSpPr/>
          <p:nvPr/>
        </p:nvGrpSpPr>
        <p:grpSpPr>
          <a:xfrm>
            <a:off x="9508865" y="3859270"/>
            <a:ext cx="621220" cy="646331"/>
            <a:chOff x="5696863" y="2320134"/>
            <a:chExt cx="621220" cy="646331"/>
          </a:xfrm>
        </p:grpSpPr>
        <p:sp>
          <p:nvSpPr>
            <p:cNvPr id="48" name="Овал 47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728439" y="5365672"/>
            <a:ext cx="2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Заключительное слово учителя</a:t>
            </a:r>
          </a:p>
        </p:txBody>
      </p:sp>
      <p:sp>
        <p:nvSpPr>
          <p:cNvPr id="51" name="Полилиния 50"/>
          <p:cNvSpPr/>
          <p:nvPr/>
        </p:nvSpPr>
        <p:spPr>
          <a:xfrm rot="20588720">
            <a:off x="3519628" y="4860167"/>
            <a:ext cx="6238073" cy="1677537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  <a:gd name="connsiteX0" fmla="*/ 0 w 6066851"/>
              <a:gd name="connsiteY0" fmla="*/ 25115 h 597534"/>
              <a:gd name="connsiteX1" fmla="*/ 4055171 w 6066851"/>
              <a:gd name="connsiteY1" fmla="*/ 315263 h 597534"/>
              <a:gd name="connsiteX2" fmla="*/ 4441251 w 6066851"/>
              <a:gd name="connsiteY2" fmla="*/ 579423 h 597534"/>
              <a:gd name="connsiteX3" fmla="*/ 4695251 w 6066851"/>
              <a:gd name="connsiteY3" fmla="*/ 457503 h 597534"/>
              <a:gd name="connsiteX4" fmla="*/ 5162611 w 6066851"/>
              <a:gd name="connsiteY4" fmla="*/ 284783 h 597534"/>
              <a:gd name="connsiteX5" fmla="*/ 5538531 w 6066851"/>
              <a:gd name="connsiteY5" fmla="*/ 589583 h 597534"/>
              <a:gd name="connsiteX6" fmla="*/ 6066851 w 6066851"/>
              <a:gd name="connsiteY6" fmla="*/ 508303 h 597534"/>
              <a:gd name="connsiteX0" fmla="*/ 0 w 6066851"/>
              <a:gd name="connsiteY0" fmla="*/ 34792 h 607211"/>
              <a:gd name="connsiteX1" fmla="*/ 1917074 w 6066851"/>
              <a:gd name="connsiteY1" fmla="*/ 211844 h 607211"/>
              <a:gd name="connsiteX2" fmla="*/ 4441251 w 6066851"/>
              <a:gd name="connsiteY2" fmla="*/ 589100 h 607211"/>
              <a:gd name="connsiteX3" fmla="*/ 4695251 w 6066851"/>
              <a:gd name="connsiteY3" fmla="*/ 467180 h 607211"/>
              <a:gd name="connsiteX4" fmla="*/ 5162611 w 6066851"/>
              <a:gd name="connsiteY4" fmla="*/ 294460 h 607211"/>
              <a:gd name="connsiteX5" fmla="*/ 5538531 w 6066851"/>
              <a:gd name="connsiteY5" fmla="*/ 599260 h 607211"/>
              <a:gd name="connsiteX6" fmla="*/ 6066851 w 6066851"/>
              <a:gd name="connsiteY6" fmla="*/ 517980 h 607211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695251 w 6066851"/>
              <a:gd name="connsiteY3" fmla="*/ 462987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319997 w 6066851"/>
              <a:gd name="connsiteY3" fmla="*/ 425178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521219"/>
              <a:gd name="connsiteY0" fmla="*/ 30599 h 603095"/>
              <a:gd name="connsiteX1" fmla="*/ 1917074 w 6521219"/>
              <a:gd name="connsiteY1" fmla="*/ 207651 h 603095"/>
              <a:gd name="connsiteX2" fmla="*/ 3239373 w 6521219"/>
              <a:gd name="connsiteY2" fmla="*/ 323244 h 603095"/>
              <a:gd name="connsiteX3" fmla="*/ 4319997 w 6521219"/>
              <a:gd name="connsiteY3" fmla="*/ 425178 h 603095"/>
              <a:gd name="connsiteX4" fmla="*/ 5162611 w 6521219"/>
              <a:gd name="connsiteY4" fmla="*/ 290267 h 603095"/>
              <a:gd name="connsiteX5" fmla="*/ 5538531 w 6521219"/>
              <a:gd name="connsiteY5" fmla="*/ 595067 h 603095"/>
              <a:gd name="connsiteX6" fmla="*/ 6521219 w 6521219"/>
              <a:gd name="connsiteY6" fmla="*/ 514454 h 603095"/>
              <a:gd name="connsiteX0" fmla="*/ 0 w 6521219"/>
              <a:gd name="connsiteY0" fmla="*/ 77280 h 649776"/>
              <a:gd name="connsiteX1" fmla="*/ 1917074 w 6521219"/>
              <a:gd name="connsiteY1" fmla="*/ 254332 h 649776"/>
              <a:gd name="connsiteX2" fmla="*/ 2573810 w 6521219"/>
              <a:gd name="connsiteY2" fmla="*/ 0 h 649776"/>
              <a:gd name="connsiteX3" fmla="*/ 4319997 w 6521219"/>
              <a:gd name="connsiteY3" fmla="*/ 471859 h 649776"/>
              <a:gd name="connsiteX4" fmla="*/ 5162611 w 6521219"/>
              <a:gd name="connsiteY4" fmla="*/ 336948 h 649776"/>
              <a:gd name="connsiteX5" fmla="*/ 5538531 w 6521219"/>
              <a:gd name="connsiteY5" fmla="*/ 641748 h 649776"/>
              <a:gd name="connsiteX6" fmla="*/ 6521219 w 6521219"/>
              <a:gd name="connsiteY6" fmla="*/ 561135 h 649776"/>
              <a:gd name="connsiteX0" fmla="*/ 0 w 6521219"/>
              <a:gd name="connsiteY0" fmla="*/ 333738 h 906234"/>
              <a:gd name="connsiteX1" fmla="*/ 543809 w 6521219"/>
              <a:gd name="connsiteY1" fmla="*/ 789 h 906234"/>
              <a:gd name="connsiteX2" fmla="*/ 2573810 w 6521219"/>
              <a:gd name="connsiteY2" fmla="*/ 256458 h 906234"/>
              <a:gd name="connsiteX3" fmla="*/ 4319997 w 6521219"/>
              <a:gd name="connsiteY3" fmla="*/ 728317 h 906234"/>
              <a:gd name="connsiteX4" fmla="*/ 5162611 w 6521219"/>
              <a:gd name="connsiteY4" fmla="*/ 593406 h 906234"/>
              <a:gd name="connsiteX5" fmla="*/ 5538531 w 6521219"/>
              <a:gd name="connsiteY5" fmla="*/ 898206 h 906234"/>
              <a:gd name="connsiteX6" fmla="*/ 6521219 w 6521219"/>
              <a:gd name="connsiteY6" fmla="*/ 817593 h 906234"/>
              <a:gd name="connsiteX0" fmla="*/ 0 w 6521219"/>
              <a:gd name="connsiteY0" fmla="*/ 334146 h 906642"/>
              <a:gd name="connsiteX1" fmla="*/ 543809 w 6521219"/>
              <a:gd name="connsiteY1" fmla="*/ 1197 h 906642"/>
              <a:gd name="connsiteX2" fmla="*/ 2413582 w 6521219"/>
              <a:gd name="connsiteY2" fmla="*/ 454736 h 906642"/>
              <a:gd name="connsiteX3" fmla="*/ 4319997 w 6521219"/>
              <a:gd name="connsiteY3" fmla="*/ 728725 h 906642"/>
              <a:gd name="connsiteX4" fmla="*/ 5162611 w 6521219"/>
              <a:gd name="connsiteY4" fmla="*/ 593814 h 906642"/>
              <a:gd name="connsiteX5" fmla="*/ 5538531 w 6521219"/>
              <a:gd name="connsiteY5" fmla="*/ 898614 h 906642"/>
              <a:gd name="connsiteX6" fmla="*/ 6521219 w 6521219"/>
              <a:gd name="connsiteY6" fmla="*/ 818001 h 906642"/>
              <a:gd name="connsiteX0" fmla="*/ 0 w 6521219"/>
              <a:gd name="connsiteY0" fmla="*/ 334146 h 1033052"/>
              <a:gd name="connsiteX1" fmla="*/ 543809 w 6521219"/>
              <a:gd name="connsiteY1" fmla="*/ 1197 h 1033052"/>
              <a:gd name="connsiteX2" fmla="*/ 2413582 w 6521219"/>
              <a:gd name="connsiteY2" fmla="*/ 454736 h 1033052"/>
              <a:gd name="connsiteX3" fmla="*/ 4319997 w 6521219"/>
              <a:gd name="connsiteY3" fmla="*/ 728725 h 1033052"/>
              <a:gd name="connsiteX4" fmla="*/ 5162611 w 6521219"/>
              <a:gd name="connsiteY4" fmla="*/ 593814 h 1033052"/>
              <a:gd name="connsiteX5" fmla="*/ 5855489 w 6521219"/>
              <a:gd name="connsiteY5" fmla="*/ 1029029 h 1033052"/>
              <a:gd name="connsiteX6" fmla="*/ 6521219 w 6521219"/>
              <a:gd name="connsiteY6" fmla="*/ 818001 h 1033052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4319997 w 6510226"/>
              <a:gd name="connsiteY3" fmla="*/ 728725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3908933 w 6510226"/>
              <a:gd name="connsiteY3" fmla="*/ 942584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474666"/>
              <a:gd name="connsiteY0" fmla="*/ 35976 h 1250752"/>
              <a:gd name="connsiteX1" fmla="*/ 508249 w 6474666"/>
              <a:gd name="connsiteY1" fmla="*/ 215180 h 1250752"/>
              <a:gd name="connsiteX2" fmla="*/ 2378022 w 6474666"/>
              <a:gd name="connsiteY2" fmla="*/ 668719 h 1250752"/>
              <a:gd name="connsiteX3" fmla="*/ 3873373 w 6474666"/>
              <a:gd name="connsiteY3" fmla="*/ 1156567 h 1250752"/>
              <a:gd name="connsiteX4" fmla="*/ 5127051 w 6474666"/>
              <a:gd name="connsiteY4" fmla="*/ 807797 h 1250752"/>
              <a:gd name="connsiteX5" fmla="*/ 5819929 w 6474666"/>
              <a:gd name="connsiteY5" fmla="*/ 1243012 h 1250752"/>
              <a:gd name="connsiteX6" fmla="*/ 6474666 w 6474666"/>
              <a:gd name="connsiteY6" fmla="*/ 1091944 h 1250752"/>
              <a:gd name="connsiteX0" fmla="*/ 0 w 6474666"/>
              <a:gd name="connsiteY0" fmla="*/ 0 h 1214776"/>
              <a:gd name="connsiteX1" fmla="*/ 508249 w 6474666"/>
              <a:gd name="connsiteY1" fmla="*/ 179204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408846 w 6474666"/>
              <a:gd name="connsiteY1" fmla="*/ 453232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408846 w 6474666"/>
              <a:gd name="connsiteY1" fmla="*/ 453232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266456 w 6474666"/>
              <a:gd name="connsiteY1" fmla="*/ 590920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266456 w 6474666"/>
              <a:gd name="connsiteY1" fmla="*/ 590920 h 1214776"/>
              <a:gd name="connsiteX2" fmla="*/ 2299136 w 6474666"/>
              <a:gd name="connsiteY2" fmla="*/ 786500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36847"/>
              <a:gd name="connsiteX1" fmla="*/ 266456 w 6474666"/>
              <a:gd name="connsiteY1" fmla="*/ 590920 h 1236847"/>
              <a:gd name="connsiteX2" fmla="*/ 2299136 w 6474666"/>
              <a:gd name="connsiteY2" fmla="*/ 786500 h 1236847"/>
              <a:gd name="connsiteX3" fmla="*/ 4027650 w 6474666"/>
              <a:gd name="connsiteY3" fmla="*/ 1236835 h 1236847"/>
              <a:gd name="connsiteX4" fmla="*/ 5127051 w 6474666"/>
              <a:gd name="connsiteY4" fmla="*/ 771821 h 1236847"/>
              <a:gd name="connsiteX5" fmla="*/ 5819929 w 6474666"/>
              <a:gd name="connsiteY5" fmla="*/ 1207036 h 1236847"/>
              <a:gd name="connsiteX6" fmla="*/ 6474666 w 6474666"/>
              <a:gd name="connsiteY6" fmla="*/ 1055968 h 1236847"/>
              <a:gd name="connsiteX0" fmla="*/ 0 w 6474666"/>
              <a:gd name="connsiteY0" fmla="*/ 0 h 1243045"/>
              <a:gd name="connsiteX1" fmla="*/ 266456 w 6474666"/>
              <a:gd name="connsiteY1" fmla="*/ 590920 h 1243045"/>
              <a:gd name="connsiteX2" fmla="*/ 2299136 w 6474666"/>
              <a:gd name="connsiteY2" fmla="*/ 786500 h 1243045"/>
              <a:gd name="connsiteX3" fmla="*/ 4027650 w 6474666"/>
              <a:gd name="connsiteY3" fmla="*/ 1236835 h 1243045"/>
              <a:gd name="connsiteX4" fmla="*/ 5346449 w 6474666"/>
              <a:gd name="connsiteY4" fmla="*/ 1058957 h 1243045"/>
              <a:gd name="connsiteX5" fmla="*/ 5819929 w 6474666"/>
              <a:gd name="connsiteY5" fmla="*/ 1207036 h 1243045"/>
              <a:gd name="connsiteX6" fmla="*/ 6474666 w 6474666"/>
              <a:gd name="connsiteY6" fmla="*/ 1055968 h 1243045"/>
              <a:gd name="connsiteX0" fmla="*/ 0 w 6474666"/>
              <a:gd name="connsiteY0" fmla="*/ 0 h 1603003"/>
              <a:gd name="connsiteX1" fmla="*/ 266456 w 6474666"/>
              <a:gd name="connsiteY1" fmla="*/ 590920 h 1603003"/>
              <a:gd name="connsiteX2" fmla="*/ 2299136 w 6474666"/>
              <a:gd name="connsiteY2" fmla="*/ 786500 h 1603003"/>
              <a:gd name="connsiteX3" fmla="*/ 4027650 w 6474666"/>
              <a:gd name="connsiteY3" fmla="*/ 1236835 h 1603003"/>
              <a:gd name="connsiteX4" fmla="*/ 5346449 w 6474666"/>
              <a:gd name="connsiteY4" fmla="*/ 1058957 h 1603003"/>
              <a:gd name="connsiteX5" fmla="*/ 6000848 w 6474666"/>
              <a:gd name="connsiteY5" fmla="*/ 1600246 h 1603003"/>
              <a:gd name="connsiteX6" fmla="*/ 6474666 w 6474666"/>
              <a:gd name="connsiteY6" fmla="*/ 1055968 h 1603003"/>
              <a:gd name="connsiteX0" fmla="*/ 0 w 6474666"/>
              <a:gd name="connsiteY0" fmla="*/ 0 h 1603003"/>
              <a:gd name="connsiteX1" fmla="*/ 266456 w 6474666"/>
              <a:gd name="connsiteY1" fmla="*/ 590920 h 1603003"/>
              <a:gd name="connsiteX2" fmla="*/ 2299136 w 6474666"/>
              <a:gd name="connsiteY2" fmla="*/ 786500 h 1603003"/>
              <a:gd name="connsiteX3" fmla="*/ 4027650 w 6474666"/>
              <a:gd name="connsiteY3" fmla="*/ 1236835 h 1603003"/>
              <a:gd name="connsiteX4" fmla="*/ 5398117 w 6474666"/>
              <a:gd name="connsiteY4" fmla="*/ 1458068 h 1603003"/>
              <a:gd name="connsiteX5" fmla="*/ 6000848 w 6474666"/>
              <a:gd name="connsiteY5" fmla="*/ 1600246 h 1603003"/>
              <a:gd name="connsiteX6" fmla="*/ 6474666 w 6474666"/>
              <a:gd name="connsiteY6" fmla="*/ 1055968 h 1603003"/>
              <a:gd name="connsiteX0" fmla="*/ 0 w 6884141"/>
              <a:gd name="connsiteY0" fmla="*/ 104698 h 1705894"/>
              <a:gd name="connsiteX1" fmla="*/ 266456 w 6884141"/>
              <a:gd name="connsiteY1" fmla="*/ 695618 h 1705894"/>
              <a:gd name="connsiteX2" fmla="*/ 2299136 w 6884141"/>
              <a:gd name="connsiteY2" fmla="*/ 891198 h 1705894"/>
              <a:gd name="connsiteX3" fmla="*/ 4027650 w 6884141"/>
              <a:gd name="connsiteY3" fmla="*/ 1341533 h 1705894"/>
              <a:gd name="connsiteX4" fmla="*/ 5398117 w 6884141"/>
              <a:gd name="connsiteY4" fmla="*/ 1562766 h 1705894"/>
              <a:gd name="connsiteX5" fmla="*/ 6000848 w 6884141"/>
              <a:gd name="connsiteY5" fmla="*/ 1704944 h 1705894"/>
              <a:gd name="connsiteX6" fmla="*/ 6884140 w 6884141"/>
              <a:gd name="connsiteY6" fmla="*/ 0 h 1705894"/>
              <a:gd name="connsiteX0" fmla="*/ 0 w 6884140"/>
              <a:gd name="connsiteY0" fmla="*/ 104698 h 1607941"/>
              <a:gd name="connsiteX1" fmla="*/ 266456 w 6884140"/>
              <a:gd name="connsiteY1" fmla="*/ 695618 h 1607941"/>
              <a:gd name="connsiteX2" fmla="*/ 2299136 w 6884140"/>
              <a:gd name="connsiteY2" fmla="*/ 891198 h 1607941"/>
              <a:gd name="connsiteX3" fmla="*/ 4027650 w 6884140"/>
              <a:gd name="connsiteY3" fmla="*/ 1341533 h 1607941"/>
              <a:gd name="connsiteX4" fmla="*/ 5398117 w 6884140"/>
              <a:gd name="connsiteY4" fmla="*/ 1562766 h 1607941"/>
              <a:gd name="connsiteX5" fmla="*/ 6330135 w 6884140"/>
              <a:gd name="connsiteY5" fmla="*/ 446781 h 1607941"/>
              <a:gd name="connsiteX6" fmla="*/ 6884140 w 6884140"/>
              <a:gd name="connsiteY6" fmla="*/ 0 h 1607941"/>
              <a:gd name="connsiteX0" fmla="*/ 0 w 7469158"/>
              <a:gd name="connsiteY0" fmla="*/ 0 h 1503243"/>
              <a:gd name="connsiteX1" fmla="*/ 266456 w 7469158"/>
              <a:gd name="connsiteY1" fmla="*/ 590920 h 1503243"/>
              <a:gd name="connsiteX2" fmla="*/ 2299136 w 7469158"/>
              <a:gd name="connsiteY2" fmla="*/ 786500 h 1503243"/>
              <a:gd name="connsiteX3" fmla="*/ 4027650 w 7469158"/>
              <a:gd name="connsiteY3" fmla="*/ 1236835 h 1503243"/>
              <a:gd name="connsiteX4" fmla="*/ 5398117 w 7469158"/>
              <a:gd name="connsiteY4" fmla="*/ 1458068 h 1503243"/>
              <a:gd name="connsiteX5" fmla="*/ 6330135 w 7469158"/>
              <a:gd name="connsiteY5" fmla="*/ 342083 h 1503243"/>
              <a:gd name="connsiteX6" fmla="*/ 7469158 w 7469158"/>
              <a:gd name="connsiteY6" fmla="*/ 130184 h 1503243"/>
              <a:gd name="connsiteX0" fmla="*/ 0 w 7469158"/>
              <a:gd name="connsiteY0" fmla="*/ 13037 h 1540244"/>
              <a:gd name="connsiteX1" fmla="*/ 266456 w 7469158"/>
              <a:gd name="connsiteY1" fmla="*/ 603957 h 1540244"/>
              <a:gd name="connsiteX2" fmla="*/ 2299136 w 7469158"/>
              <a:gd name="connsiteY2" fmla="*/ 799537 h 1540244"/>
              <a:gd name="connsiteX3" fmla="*/ 4027650 w 7469158"/>
              <a:gd name="connsiteY3" fmla="*/ 1249872 h 1540244"/>
              <a:gd name="connsiteX4" fmla="*/ 5398117 w 7469158"/>
              <a:gd name="connsiteY4" fmla="*/ 1471105 h 1540244"/>
              <a:gd name="connsiteX5" fmla="*/ 6724278 w 7469158"/>
              <a:gd name="connsiteY5" fmla="*/ 1253 h 1540244"/>
              <a:gd name="connsiteX6" fmla="*/ 7469158 w 7469158"/>
              <a:gd name="connsiteY6" fmla="*/ 143221 h 1540244"/>
              <a:gd name="connsiteX0" fmla="*/ 0 w 7469158"/>
              <a:gd name="connsiteY0" fmla="*/ 76813 h 1604020"/>
              <a:gd name="connsiteX1" fmla="*/ 266456 w 7469158"/>
              <a:gd name="connsiteY1" fmla="*/ 667733 h 1604020"/>
              <a:gd name="connsiteX2" fmla="*/ 2299136 w 7469158"/>
              <a:gd name="connsiteY2" fmla="*/ 863313 h 1604020"/>
              <a:gd name="connsiteX3" fmla="*/ 4027650 w 7469158"/>
              <a:gd name="connsiteY3" fmla="*/ 1313648 h 1604020"/>
              <a:gd name="connsiteX4" fmla="*/ 5398117 w 7469158"/>
              <a:gd name="connsiteY4" fmla="*/ 1534881 h 1604020"/>
              <a:gd name="connsiteX5" fmla="*/ 6724278 w 7469158"/>
              <a:gd name="connsiteY5" fmla="*/ 65029 h 1604020"/>
              <a:gd name="connsiteX6" fmla="*/ 7469158 w 7469158"/>
              <a:gd name="connsiteY6" fmla="*/ 206997 h 1604020"/>
              <a:gd name="connsiteX0" fmla="*/ 0 w 7469158"/>
              <a:gd name="connsiteY0" fmla="*/ 76813 h 1603371"/>
              <a:gd name="connsiteX1" fmla="*/ 266456 w 7469158"/>
              <a:gd name="connsiteY1" fmla="*/ 667733 h 1603371"/>
              <a:gd name="connsiteX2" fmla="*/ 2114722 w 7469158"/>
              <a:gd name="connsiteY2" fmla="*/ 893860 h 1603371"/>
              <a:gd name="connsiteX3" fmla="*/ 4027650 w 7469158"/>
              <a:gd name="connsiteY3" fmla="*/ 1313648 h 1603371"/>
              <a:gd name="connsiteX4" fmla="*/ 5398117 w 7469158"/>
              <a:gd name="connsiteY4" fmla="*/ 1534881 h 1603371"/>
              <a:gd name="connsiteX5" fmla="*/ 6724278 w 7469158"/>
              <a:gd name="connsiteY5" fmla="*/ 65029 h 1603371"/>
              <a:gd name="connsiteX6" fmla="*/ 7469158 w 7469158"/>
              <a:gd name="connsiteY6" fmla="*/ 206997 h 1603371"/>
              <a:gd name="connsiteX0" fmla="*/ 0 w 7469158"/>
              <a:gd name="connsiteY0" fmla="*/ 76813 h 1577229"/>
              <a:gd name="connsiteX1" fmla="*/ 266456 w 7469158"/>
              <a:gd name="connsiteY1" fmla="*/ 667733 h 1577229"/>
              <a:gd name="connsiteX2" fmla="*/ 2114722 w 7469158"/>
              <a:gd name="connsiteY2" fmla="*/ 893860 h 1577229"/>
              <a:gd name="connsiteX3" fmla="*/ 3819488 w 7469158"/>
              <a:gd name="connsiteY3" fmla="*/ 1154817 h 1577229"/>
              <a:gd name="connsiteX4" fmla="*/ 5398117 w 7469158"/>
              <a:gd name="connsiteY4" fmla="*/ 1534881 h 1577229"/>
              <a:gd name="connsiteX5" fmla="*/ 6724278 w 7469158"/>
              <a:gd name="connsiteY5" fmla="*/ 65029 h 1577229"/>
              <a:gd name="connsiteX6" fmla="*/ 7469158 w 7469158"/>
              <a:gd name="connsiteY6" fmla="*/ 206997 h 1577229"/>
              <a:gd name="connsiteX0" fmla="*/ 0 w 7469158"/>
              <a:gd name="connsiteY0" fmla="*/ 76813 h 1676718"/>
              <a:gd name="connsiteX1" fmla="*/ 266456 w 7469158"/>
              <a:gd name="connsiteY1" fmla="*/ 667733 h 1676718"/>
              <a:gd name="connsiteX2" fmla="*/ 2114722 w 7469158"/>
              <a:gd name="connsiteY2" fmla="*/ 893860 h 1676718"/>
              <a:gd name="connsiteX3" fmla="*/ 3819488 w 7469158"/>
              <a:gd name="connsiteY3" fmla="*/ 1154817 h 1676718"/>
              <a:gd name="connsiteX4" fmla="*/ 5660477 w 7469158"/>
              <a:gd name="connsiteY4" fmla="*/ 1639868 h 1676718"/>
              <a:gd name="connsiteX5" fmla="*/ 6724278 w 7469158"/>
              <a:gd name="connsiteY5" fmla="*/ 65029 h 1676718"/>
              <a:gd name="connsiteX6" fmla="*/ 7469158 w 7469158"/>
              <a:gd name="connsiteY6" fmla="*/ 206997 h 1676718"/>
              <a:gd name="connsiteX0" fmla="*/ 0 w 7469158"/>
              <a:gd name="connsiteY0" fmla="*/ 76813 h 1677537"/>
              <a:gd name="connsiteX1" fmla="*/ 266456 w 7469158"/>
              <a:gd name="connsiteY1" fmla="*/ 667733 h 1677537"/>
              <a:gd name="connsiteX2" fmla="*/ 2125618 w 7469158"/>
              <a:gd name="connsiteY2" fmla="*/ 800109 h 1677537"/>
              <a:gd name="connsiteX3" fmla="*/ 3819488 w 7469158"/>
              <a:gd name="connsiteY3" fmla="*/ 1154817 h 1677537"/>
              <a:gd name="connsiteX4" fmla="*/ 5660477 w 7469158"/>
              <a:gd name="connsiteY4" fmla="*/ 1639868 h 1677537"/>
              <a:gd name="connsiteX5" fmla="*/ 6724278 w 7469158"/>
              <a:gd name="connsiteY5" fmla="*/ 65029 h 1677537"/>
              <a:gd name="connsiteX6" fmla="*/ 7469158 w 7469158"/>
              <a:gd name="connsiteY6" fmla="*/ 206997 h 1677537"/>
              <a:gd name="connsiteX0" fmla="*/ 0 w 7469158"/>
              <a:gd name="connsiteY0" fmla="*/ 76813 h 1677537"/>
              <a:gd name="connsiteX1" fmla="*/ 602904 w 7469158"/>
              <a:gd name="connsiteY1" fmla="*/ 791466 h 1677537"/>
              <a:gd name="connsiteX2" fmla="*/ 2125618 w 7469158"/>
              <a:gd name="connsiteY2" fmla="*/ 800109 h 1677537"/>
              <a:gd name="connsiteX3" fmla="*/ 3819488 w 7469158"/>
              <a:gd name="connsiteY3" fmla="*/ 1154817 h 1677537"/>
              <a:gd name="connsiteX4" fmla="*/ 5660477 w 7469158"/>
              <a:gd name="connsiteY4" fmla="*/ 1639868 h 1677537"/>
              <a:gd name="connsiteX5" fmla="*/ 6724278 w 7469158"/>
              <a:gd name="connsiteY5" fmla="*/ 65029 h 1677537"/>
              <a:gd name="connsiteX6" fmla="*/ 7469158 w 7469158"/>
              <a:gd name="connsiteY6" fmla="*/ 206997 h 1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9158" h="1677537">
                <a:moveTo>
                  <a:pt x="0" y="76813"/>
                </a:moveTo>
                <a:cubicBezTo>
                  <a:pt x="141934" y="403646"/>
                  <a:pt x="248634" y="670917"/>
                  <a:pt x="602904" y="791466"/>
                </a:cubicBezTo>
                <a:cubicBezTo>
                  <a:pt x="957174" y="912015"/>
                  <a:pt x="1589521" y="739550"/>
                  <a:pt x="2125618" y="800109"/>
                </a:cubicBezTo>
                <a:cubicBezTo>
                  <a:pt x="2661715" y="860668"/>
                  <a:pt x="3230345" y="1014857"/>
                  <a:pt x="3819488" y="1154817"/>
                </a:cubicBezTo>
                <a:cubicBezTo>
                  <a:pt x="4408631" y="1294777"/>
                  <a:pt x="5176345" y="1821499"/>
                  <a:pt x="5660477" y="1639868"/>
                </a:cubicBezTo>
                <a:cubicBezTo>
                  <a:pt x="6144609" y="1458237"/>
                  <a:pt x="6499676" y="17671"/>
                  <a:pt x="6724278" y="65029"/>
                </a:cubicBezTo>
                <a:cubicBezTo>
                  <a:pt x="7192288" y="-144505"/>
                  <a:pt x="7433598" y="220544"/>
                  <a:pt x="7469158" y="206997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122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6886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24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EEA62C"/>
                </a:solidFill>
              </a:rPr>
              <a:t>ВСТУПИТЕЛЬНОЕ СЛОВО УЧИТЕЛЯ </a:t>
            </a:r>
            <a:r>
              <a:rPr lang="en-US" sz="2800" dirty="0">
                <a:solidFill>
                  <a:srgbClr val="EEA62C"/>
                </a:solidFill>
              </a:rPr>
              <a:t>/ </a:t>
            </a:r>
            <a:r>
              <a:rPr lang="ru-RU" sz="2800" dirty="0">
                <a:solidFill>
                  <a:srgbClr val="EEA62C"/>
                </a:solidFill>
              </a:rPr>
              <a:t>9–11 классы</a:t>
            </a:r>
            <a:r>
              <a:rPr lang="en-US" sz="2800" dirty="0">
                <a:solidFill>
                  <a:srgbClr val="EEA62C"/>
                </a:solidFill>
              </a:rPr>
              <a:t> </a:t>
            </a:r>
            <a:endParaRPr lang="ru-RU" sz="2800" dirty="0">
              <a:solidFill>
                <a:srgbClr val="EEA62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4069" y="2174585"/>
            <a:ext cx="58460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на Земле сегодня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сколько будет жить к концу 21 века?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на Земле рождается больше: мальчиков или девочек?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на Земле рождается за секунду?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посчитать всех жителей страны и Земли?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Кто такие статистики и чем они отличаются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 статистов?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такое перепись населения и для чего она нужна?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3737" y="1600754"/>
            <a:ext cx="4781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качестве подводки к показу учебного фильма рекомендуется задать классу несколько вопросов и выслушать ответы (вопросы приводятся с запасом).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 позволит обозначить тематические рамки занятия и одновременно получить представление об уровне осведомленности учащихся в предлагаемых к изучению вопросах.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Вступительные слова к просмотру видео могут варьироваться в зависимости от корректности ответов на вопросы: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«Да, вопросы не самые легкие… Поэтому давайте посмотрим небольшой ролик </a:t>
            </a:r>
            <a:b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узнаем точные ответы!»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«А вы неплохо осведомлены… Но есть пробелы, поэтому давайте посмотрим небольшой ролик и узнаем всё наверняка!»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4069" y="1600754"/>
            <a:ext cx="199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416205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t>25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1829" y="1494300"/>
            <a:ext cx="3994331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</a:t>
            </a:r>
            <a:endParaRPr lang="ru-RU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11416" y="2128755"/>
            <a:ext cx="5650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Общая численность населения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Соотношение численности мужчин и женщин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Численность населения Земли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и кто считает население страны?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Соотношение городского и сельского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Зачем нужно знать численность населения страны?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Подведение итогов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УЧЕБНЫЙ ФИЛЬМ / 9–11 классы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11416" y="1494300"/>
            <a:ext cx="4840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ТЕМАТИЧЕСКИЕ БЛОКИ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1828" y="2128755"/>
            <a:ext cx="432652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видеоматериале в доступной форме рассказывается о численности населения России и Земли, соотношении мужчин и женщин, городских и сельских жителей, отличии статистов от статистиков,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 также об истории переписей населения.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фильма дети получат базовые знания о подходах, применяемых для подсчета численности населения, особенностях и значении Всероссийской переписи населения.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597998" y="4052358"/>
            <a:ext cx="4790157" cy="3116531"/>
            <a:chOff x="6597998" y="4052358"/>
            <a:chExt cx="4790157" cy="3116531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4552" y="4124960"/>
              <a:ext cx="4199685" cy="240792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7998" y="4052358"/>
              <a:ext cx="4790157" cy="3116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31196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6886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26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EEA62C"/>
                </a:solidFill>
              </a:rPr>
              <a:t>ПРАКТИЧЕСКОЕ ЗАНЯТИЕ В ИГРОВОЙ ФОРМЕ</a:t>
            </a:r>
            <a:r>
              <a:rPr lang="ru-RU" sz="2800" dirty="0"/>
              <a:t> / 9–11 классы </a:t>
            </a:r>
            <a:endParaRPr lang="ru-RU" sz="2800" dirty="0">
              <a:solidFill>
                <a:srgbClr val="EEA62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4561" y="1787877"/>
            <a:ext cx="49991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Практическое занятие в игровой форме предлагается организовать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формате викторины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основанной на материалах просмотренного фильма.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 викторины позволит, с одной стороны, проверить полученные учащимися знания, с другой стороны, дополнительно их закрепить.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проведения викторины учащимся понадобятся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лист бумаги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или карандаш.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общей сложности учащимся 9–11 классов предлагается ответить на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вопросов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Исходя из ситуации, педагоги могут сокращать количество вопросов.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2566" y="1787877"/>
            <a:ext cx="5655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ответа на вопрос учащимся нужно записать его номер и номер правильного ответа: № 1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2, № 2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 и т.д. До начала викторины учащихся можно попросить заранее написать на листочке цифры от 1 до 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чтобы далее к ним подставить номера правильных ответов.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Педагог может как зачитать вопросы вслух, так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вывести слайд с вопросами на экран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дополнительно их озвучить.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Проверка ответов выполняется либо педагогом, либо учащимися самостоятельно по слайдам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правильными ответами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(см. слайды 29–30)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Можно попросить соседей по парте обменяться листочками, проверить друг друга, сверяясь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 слайдом с ответами на экране, и посчитать число правильных ответов.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2566" y="1291983"/>
            <a:ext cx="544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560" y="1291983"/>
            <a:ext cx="5097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ФОРМАТ</a:t>
            </a:r>
          </a:p>
        </p:txBody>
      </p:sp>
    </p:spTree>
    <p:extLst>
      <p:ext uri="{BB962C8B-B14F-4D97-AF65-F5344CB8AC3E}">
        <p14:creationId xmlns:p14="http://schemas.microsoft.com/office/powerpoint/2010/main" val="2728452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6825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ВОПРОСЫ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EEA62C"/>
                </a:solidFill>
              </a:rPr>
              <a:t>МИНИ-ВИКТОРИНЫ </a:t>
            </a:r>
            <a:r>
              <a:rPr lang="en-US" sz="2800" dirty="0">
                <a:solidFill>
                  <a:srgbClr val="EEA62C"/>
                </a:solidFill>
              </a:rPr>
              <a:t>/</a:t>
            </a:r>
            <a:r>
              <a:rPr lang="ru-RU" sz="2800" dirty="0">
                <a:solidFill>
                  <a:srgbClr val="EEA62C"/>
                </a:solidFill>
              </a:rPr>
              <a:t> 9–11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62486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25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146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450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3296" y="3115645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5.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правильно называется специалист в области статистики?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стоик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статистик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4817862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3.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в России больше: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девочек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296" y="144855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4.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Какой процент населения России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 проживает в городах?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95% жителей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75% жителей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51% жителей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3133210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помогает получить точную информацию 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расчет 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первый-второй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телефонный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опрос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перепись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3296" y="4817862"/>
            <a:ext cx="5834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6.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называется процесс повышения значения городов и увеличения численности городского населения по сравнению с сельским?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кластеризация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унификация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урбанизация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58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6825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28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ВОПРОСЫ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EEA62C"/>
                </a:solidFill>
              </a:rPr>
              <a:t>МИНИ-ВИКТОРИНЫ </a:t>
            </a:r>
            <a:r>
              <a:rPr lang="en-US" sz="2800" dirty="0">
                <a:solidFill>
                  <a:srgbClr val="EEA62C"/>
                </a:solidFill>
              </a:rPr>
              <a:t>/</a:t>
            </a:r>
            <a:r>
              <a:rPr lang="ru-RU" sz="2800" dirty="0">
                <a:solidFill>
                  <a:srgbClr val="EEA62C"/>
                </a:solidFill>
              </a:rPr>
              <a:t> 9–11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1278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7.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будет на Земле к концу 21 века?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125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миллиардов 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45,2 миллиарда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3075416"/>
            <a:ext cx="521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8.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ехать на поезде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Калининграда во Владивосток?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неделю, не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меньше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месяц,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Карл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пару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дней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296" y="3075416"/>
            <a:ext cx="5605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какой периодичностью проводятся переписи населения в России?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5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100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4840666"/>
            <a:ext cx="5282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9.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больше всего пострадало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писателя А.П. Чехова во время переписи населения России в 1897 году?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голова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пальцы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ноги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3296" y="1421296"/>
            <a:ext cx="5689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10.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рождается на планете Земля за секунду?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12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4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1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297" y="4844891"/>
            <a:ext cx="58342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каком сайте можно переписаться самостоятельно во время Всероссийской переписи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marL="800100" lvl="1" indent="-342900">
              <a:buAutoNum type="arabicParenR"/>
            </a:pP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Кремлин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Госуслуги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Яндекс.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856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6825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29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ОТВЕТЫ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EEA62C"/>
                </a:solidFill>
              </a:rPr>
              <a:t>МИНИ-ВИКТОРИНЫ </a:t>
            </a:r>
            <a:r>
              <a:rPr lang="en-US" sz="2800" dirty="0">
                <a:solidFill>
                  <a:srgbClr val="EEA62C"/>
                </a:solidFill>
              </a:rPr>
              <a:t>/</a:t>
            </a:r>
            <a:r>
              <a:rPr lang="ru-RU" sz="2800" dirty="0">
                <a:solidFill>
                  <a:srgbClr val="EEA62C"/>
                </a:solidFill>
              </a:rPr>
              <a:t> 9–11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62486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25 миллионов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146 </a:t>
            </a:r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миллионов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450 миллионов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93296" y="3115645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5.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правильно называется специалист в области статистики?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стоик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статистик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4817862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3.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в России больше: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девочек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296" y="1448558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4.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Какой процент населения России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настоящее время проживает в городах?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95% жителей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России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75% жителей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России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51% жителей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России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3133210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помогает получить точную информацию 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расчет на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первый-второй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телефонный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опрос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перепись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93296" y="4817862"/>
            <a:ext cx="58342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6.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называется процесс повышения значения городов и увеличения численности городского населения по сравнению с сельским?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кластеризация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унификация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урбанизация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467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t>3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ВВЕДЕНИЕ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1840" y="1003076"/>
            <a:ext cx="5189954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Уважаемые педагоги!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Вашему вниманию предлагается комплект учебных материалов для проведения урока (классного часа), посвященного Всероссийской переписи населения.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Учебные материалы призваны не только обратить внимание школьников на приближение важного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редкого события в жизни страны, но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рассказать или напомнить им о численности населения России, соотношении мужчин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женщин, городских и сельских жителей, а также о самых больших городах.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Ключевой элемент урока — учебный фильм «Россия в цифрах для школьников», снятый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популярной среди детей стилистике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видеоблогинга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В нем содержится весь тезисный ряд, фактура и визуальный материал. Это позволит упростить подготовку к занятию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освободит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педагогов от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необходимости самостоятельно транслировать ключевые тезисы и факты, связанные с переписью.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330746" y="1402054"/>
            <a:ext cx="5190693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Учебный фильм выполнен в трех версиях, адаптированных под разные возрастные группы учащихся: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1–4 классы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5–8 классы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9–11 классы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Версии при стилистическом единстве содержат разный объем информации и различаются подачей материала.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Дополнением к комплекту являются представленные в настоящей презентации материалы для организации в игровой форме практического занятия — викторины, основанной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материалах фильма. Ее проведение позволит проверить и дополнительно закрепить полученные учащимися знания.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Надеемся, что материалы станут полезным дополнением к основному учебному курсу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позволят расширить кругозор учащихся сведениями о ключевых характеристиках социально-демографической структуры нашего 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134312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26825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30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ОТВЕТЫ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EEA62C"/>
                </a:solidFill>
              </a:rPr>
              <a:t>МИНИ-ВИКТОРИНЫ </a:t>
            </a:r>
            <a:r>
              <a:rPr lang="en-US" sz="2800" dirty="0">
                <a:solidFill>
                  <a:srgbClr val="EEA62C"/>
                </a:solidFill>
              </a:rPr>
              <a:t>/</a:t>
            </a:r>
            <a:r>
              <a:rPr lang="ru-RU" sz="2800" dirty="0">
                <a:solidFill>
                  <a:srgbClr val="EEA62C"/>
                </a:solidFill>
              </a:rPr>
              <a:t> 9–11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12788"/>
            <a:ext cx="4937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7.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будет на Земле к концу 21 века?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125 миллионов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11 миллиардов человек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45,2 миллиарда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1200" y="3075416"/>
            <a:ext cx="521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8.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ехать на поезде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Калининграда во Владивосток?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неделю, не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меньше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месяц,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Карл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пару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дней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93296" y="3075416"/>
            <a:ext cx="56056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какой периодичностью проводятся переписи населения в России?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marL="800100" lvl="1" indent="-342900">
              <a:buAutoNum type="arabicParenR"/>
            </a:pPr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5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один раз в 100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лет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4840666"/>
            <a:ext cx="5282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9.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больше всего пострадало </a:t>
            </a:r>
            <a:b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 писателя А.П. Чехова во время переписи населения России в 1897 году?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голова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пальцы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ноги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93296" y="1421296"/>
            <a:ext cx="5689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10.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рождается на планете Земля за секунду?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12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4 </a:t>
            </a:r>
            <a:r>
              <a:rPr lang="ru-RU" sz="1600" b="1" dirty="0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человека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1 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93297" y="4844891"/>
            <a:ext cx="58342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каком сайте можно переписаться самостоятельно во время Всероссийской переписи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marL="800100" lvl="1" indent="-342900">
              <a:buAutoNum type="arabicParenR"/>
            </a:pPr>
            <a:r>
              <a:rPr lang="ru-RU" sz="16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Кремлин</a:t>
            </a:r>
            <a:r>
              <a:rPr lang="en-US" sz="16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b="1" dirty="0" err="1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Госуслуги</a:t>
            </a:r>
            <a:r>
              <a:rPr lang="ru-RU" sz="16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en-US" sz="1600" b="1" dirty="0" err="1" smtClean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endParaRPr lang="ru-RU" sz="1600" b="1" dirty="0">
              <a:solidFill>
                <a:srgbClr val="52AC5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800100" lvl="1" indent="-342900">
              <a:buAutoNum type="arabicParenR"/>
            </a:pP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Яндекс.</a:t>
            </a:r>
            <a:r>
              <a:rPr lang="en-US" sz="1600" dirty="0" err="1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ru</a:t>
            </a:r>
            <a:endParaRPr lang="ru-RU" sz="16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57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t>31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ЗАВЕРШЕНИЕ УРОКА / 9–11 классы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12800" y="1279877"/>
            <a:ext cx="50430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учебных фильмах в адаптированном формате сконцентрирован достаточный объем информации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переписи: о ее целях и задачах, способах сбора сведений о населении, важности итогов. Ключевые тезисы проговариваются в учебных фильмах дважды: в развернутом виде в рамках основного повествования и в сжатом виде в финале.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учебных фильмах также содержится адаптированный под аудиторию призыв донести информацию о переписи до своих родителей.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этой связи продолжительность и содержание финальных реплик в конце урока остается </a:t>
            </a:r>
            <a:b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усмотрение педагога.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зависимости от наличия времени и психоэмоционального состояния учащихся это может быть как обсуждение увиденного, так и простое напоминание о дате начала переписи.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этом, если урок проходит в отдаленном или труднодоступном районе, педагог может дополнительно рассказать детям о сроках проведения переписи в месте их проживания.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31036" y="1691527"/>
            <a:ext cx="57284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Кстати, задумывались ли вы, что однажды уже принимали участие в переписи — в 2010 году? Так что есть шанс войти в историю дважды. Но для этого нужно, чтобы ваши родители не забыли переписаться и вас переписать. Напомните им, что перепись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начнется </a:t>
            </a:r>
            <a:b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b="1" i="1" dirty="0" smtClean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 октября </a:t>
            </a:r>
            <a:r>
              <a:rPr lang="en-US" sz="1500" b="1" i="1" dirty="0" smtClean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/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началась </a:t>
            </a:r>
            <a:r>
              <a:rPr lang="ru-RU" sz="1500" b="1" i="1" dirty="0" smtClean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 октября и </a:t>
            </a:r>
            <a:r>
              <a:rPr lang="ru-RU" sz="1500" b="1" i="1" dirty="0">
                <a:solidFill>
                  <a:srgbClr val="E5232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уже идет</a:t>
            </a: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31038" y="1279877"/>
            <a:ext cx="49739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ВОЗМОЖНЫЕ ТЕЗИСЫ ФИНАЛЬНЫХ РЕПЛИК: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5292417"/>
            <a:ext cx="57284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Как вы думаете, какой способ участия в переписи больше понравится вашим родителям: поговорить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переписчиком, переписаться самостоятельно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интернете или сходить на переписной участок? Поинтересуйтесь у них при случае.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31036" y="3914691"/>
            <a:ext cx="57284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А вы бы какой способ переписи выбрали: поговорить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переписчиком, переписаться самостоятельно </a:t>
            </a:r>
            <a:b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интернете или сходить на переписной участок? Мне почему-то кажется, что большинство переписалось бы через интернет. Или нет?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31036" y="3229462"/>
            <a:ext cx="57284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— Может быть кто-то из вас помнит, как к вам домой приходил переписчик переписи 2010 года? Есть такие?</a:t>
            </a:r>
          </a:p>
        </p:txBody>
      </p:sp>
    </p:spTree>
    <p:extLst>
      <p:ext uri="{BB962C8B-B14F-4D97-AF65-F5344CB8AC3E}">
        <p14:creationId xmlns:p14="http://schemas.microsoft.com/office/powerpoint/2010/main" val="907568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1092" y="2717953"/>
            <a:ext cx="8635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СПРАВОЧНАЯ ИНФОРМАЦИЯ </a:t>
            </a:r>
          </a:p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ВСЕРОССИЙСКОЙ ПЕРЕПИСИ НАСЕЛЕНИЯ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27916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6533361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7831" y="633603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33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СПРАВОЧНО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99440" y="1134451"/>
            <a:ext cx="5588925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Основной этап </a:t>
            </a:r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Всероссийской переписи населения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пройдет </a:t>
            </a:r>
            <a:r>
              <a:rPr lang="ru-RU" sz="1600" b="1" dirty="0">
                <a:solidFill>
                  <a:srgbClr val="D92D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</a:t>
            </a:r>
            <a:r>
              <a:rPr lang="ru-RU" sz="1600" b="1" dirty="0" smtClean="0">
                <a:solidFill>
                  <a:srgbClr val="D92D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15 октября по 14 ноября </a:t>
            </a:r>
            <a:r>
              <a:rPr lang="ru-RU" sz="1600" b="1" dirty="0">
                <a:solidFill>
                  <a:srgbClr val="D92D3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2021 года </a:t>
            </a:r>
            <a:br>
              <a:rPr lang="ru-RU" sz="1600" b="1" dirty="0">
                <a:solidFill>
                  <a:srgbClr val="D92D33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широким применением цифровых технологий. 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отдаленных и труднодоступных территориях, транспортное сообщение с которыми 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октябре – ноябре 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года затруднено, перепись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продлится 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 20 декабря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2021 года.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Ранее основной этап переписи планировался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октябрь 2020 года, однако из-за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эпидемиологической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ситуации эти сроки были скорректированы.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Главным нововведением переписи станет возможность самостоятельного заполнения жителями России электронного переписного листа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портале </a:t>
            </a:r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Госуслуг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(Gosuslugi.ru). При обходе жилых помещений переписчики будут использовать электронные планшеты.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Также переписаться можно будет на переписных участках, в том числе в помещениях </a:t>
            </a:r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МФЦ «Мои документы»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34193" y="1134451"/>
            <a:ext cx="478244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Переписи населения — это единственный способ собрать уникальную и максимально точную информацию о жителях страны, которой нет в административных базах.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Только в ходе переписи можно получить данные о брачном статусе, национальном и языковом составе, гражданстве, образовательном уровне, миграционных характеристиках, численности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половозрастном составе населения России,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 также о жилищных условиях.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Эта информация — основа для определения экономической, социальной, демографической политики в стране, принятия важных решений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разработки масштабных социальных проектов на многие годы вперед.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Именно поэтому слоган предстоящей переписи — </a:t>
            </a:r>
            <a:r>
              <a:rPr lang="ru-RU" sz="1600" b="1" dirty="0">
                <a:solidFill>
                  <a:srgbClr val="EEA62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«Создаем будущее!»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82367" y="6336030"/>
            <a:ext cx="6457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Подробная </a:t>
            </a:r>
            <a:r>
              <a:rPr lang="ru-RU" sz="1600" dirty="0" smtClean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информация о переписи – на </a:t>
            </a:r>
            <a:r>
              <a:rPr lang="ru-RU" sz="1600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сайте </a:t>
            </a:r>
            <a:r>
              <a:rPr lang="en-US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STRANA2020.RU</a:t>
            </a:r>
            <a:r>
              <a:rPr lang="ru-RU" sz="1600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9682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07831" y="633603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34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СПРАВОЧНО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58560" y="1557338"/>
            <a:ext cx="482600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Характер подачи материалов для проведения урока (классного часа) на тему Всероссийской переписи населения позволяет использовать их не только в общеобразовательных школах,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 и в кадетских корпусах, суворовских, нахимовских училищах и подобных образовательных учреждениях.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Материалы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могут стать полезным дополнением к основному учебному курсу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расширить знания учащихся относительно базовых характеристик социально-демографической структуры нашего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общества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22425" y="1550036"/>
            <a:ext cx="506877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Оптимальным периодом для проведения урока (классного часа) на тему Всероссийской переписи населения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является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октябрь 2021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года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Вместе с тем, учитывая, что ссылка на скачивание комплекта материалов для проведения урока будет доступна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раньше,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 урока (классного часа) возможно уже 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сентябре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2021 года, если учебная программа образовательного учреждения не позволяет сделать это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октябре 2021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года. 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этом следует учитывать ограничение на использование в рамках урока выпуска сериала «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Смешарики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Пин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-код» (серия «Перепись — дело коллективное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станет доступна не ранее октября 2021 года).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265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13371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35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УДАЛЕННАЯ ФОРМА ПРОВЕДЕНИЯ УРОКОВ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61545" y="1185704"/>
            <a:ext cx="517583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Предлагаемый комплект учебных материалов для проведения урока (классного часа) позволяет организовать проведение занятия в удаленной форме с использованием таких средств, как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Microsoft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Teams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Zoom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и др. (если такой формат сохраняется в учебном заведении в рамках ограничений, связанных с пандемией коронавируса).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 этом окончательное решение о структуре урока и алгоритме его проведения принимает сам педагог, исходя из технических возможностей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сложившейся в конкретном учебном заведении практики проведения уроков в удаленной форме.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Проводить викторину при удаленной форме урока не рекомендуется. В рамках удаленного занятия вопросы викторины могут использоваться учителем как вспомогательный материал для обсуждения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учащимися просмотренных видеоматериалов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проверки усвоения информации.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9890" y="1183075"/>
            <a:ext cx="4664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Примерный алгоритм проведения урока при удаленной форме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обучения: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69890" y="1924368"/>
            <a:ext cx="5624945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Ссылку на комплект видеоматериалов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учитель направляет учащимся заранее, за несколько дней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 проведения урока. Учащиеся должны просмотреть их и постараться запомнить основные факты, изложенные в учебном фильме «Россия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цифрах для школьников».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 урока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строится на обсуждении просмотренных видеоматериалов. Учитель уточняет, всем ли удалось посмотреть учебный фильм, спрашивает, что больше всего запомнилось или удивило, задает вопросы для проверки, используя материалы викторины, представленные в настоящем документе.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Завершение урока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происходит по схеме </a:t>
            </a:r>
            <a:b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с использованием тезисного ряда, представленного на слайдах «Завершение урока» (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см. слайды 11, 21, 31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6726754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1462485"/>
            <a:ext cx="9144000" cy="2387600"/>
          </a:xfrm>
        </p:spPr>
        <p:txBody>
          <a:bodyPr/>
          <a:lstStyle/>
          <a:p>
            <a:r>
              <a:rPr lang="ru-RU" dirty="0"/>
              <a:t>ПЕРЕЧЕНЬ ПРИЛАГАЕМЫХ МАТЕРИАЛОВ</a:t>
            </a:r>
          </a:p>
        </p:txBody>
      </p:sp>
    </p:spTree>
    <p:extLst>
      <p:ext uri="{BB962C8B-B14F-4D97-AF65-F5344CB8AC3E}">
        <p14:creationId xmlns:p14="http://schemas.microsoft.com/office/powerpoint/2010/main" val="384623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206947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37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/>
              <a:t>ПЕРЕЧЕНЬ ПРИЛАГАЕМЫХ МАТЕРИАЛОВ</a:t>
            </a:r>
            <a:endParaRPr lang="ru-RU" dirty="0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61729" y="995497"/>
            <a:ext cx="9935817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83546" y="5131708"/>
            <a:ext cx="8844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</a:p>
        </p:txBody>
      </p:sp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010831"/>
              </p:ext>
            </p:extLst>
          </p:nvPr>
        </p:nvGraphicFramePr>
        <p:xfrm>
          <a:off x="457200" y="1490539"/>
          <a:ext cx="11194773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610">
                  <a:extLst>
                    <a:ext uri="{9D8B030D-6E8A-4147-A177-3AD203B41FA5}">
                      <a16:colId xmlns:a16="http://schemas.microsoft.com/office/drawing/2014/main" val="3263130496"/>
                    </a:ext>
                  </a:extLst>
                </a:gridCol>
                <a:gridCol w="6442572">
                  <a:extLst>
                    <a:ext uri="{9D8B030D-6E8A-4147-A177-3AD203B41FA5}">
                      <a16:colId xmlns:a16="http://schemas.microsoft.com/office/drawing/2014/main" val="1598379730"/>
                    </a:ext>
                  </a:extLst>
                </a:gridCol>
                <a:gridCol w="3731591">
                  <a:extLst>
                    <a:ext uri="{9D8B030D-6E8A-4147-A177-3AD203B41FA5}">
                      <a16:colId xmlns:a16="http://schemas.microsoft.com/office/drawing/2014/main" val="2462945994"/>
                    </a:ext>
                  </a:extLst>
                </a:gridCol>
              </a:tblGrid>
              <a:tr h="47849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239C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</a:t>
                      </a:r>
                    </a:p>
                  </a:txBody>
                  <a:tcPr anchor="ctr">
                    <a:solidFill>
                      <a:srgbClr val="239C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ССЫЛКА ДЛЯ СКАЧИВАНИЯ</a:t>
                      </a:r>
                    </a:p>
                  </a:txBody>
                  <a:tcPr anchor="ctr">
                    <a:solidFill>
                      <a:srgbClr val="239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317042"/>
                  </a:ext>
                </a:extLst>
              </a:tr>
              <a:tr h="8259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Учебный фильм «Россия в цифрах для школьников» для 1–4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3"/>
                        </a:rPr>
                        <a:t>СКАЧАТЬ</a:t>
                      </a:r>
                      <a:endParaRPr lang="ru-RU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3475795"/>
                  </a:ext>
                </a:extLst>
              </a:tr>
              <a:tr h="8259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Учебный фильм «Россия в цифрах для школьников» для 5–8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4"/>
                        </a:rPr>
                        <a:t>СКАЧАТЬ</a:t>
                      </a:r>
                      <a:endParaRPr lang="ru-RU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5164569"/>
                  </a:ext>
                </a:extLst>
              </a:tr>
              <a:tr h="8259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Учебный фильм «Россия в цифрах для школьников» для 9–11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5"/>
                        </a:rPr>
                        <a:t>СКАЧАТЬ</a:t>
                      </a:r>
                      <a:endParaRPr lang="ru-RU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286713"/>
                  </a:ext>
                </a:extLst>
              </a:tr>
              <a:tr h="8259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Пять серий мультипликационного мини-сериала «Приключения </a:t>
                      </a:r>
                      <a:r>
                        <a:rPr lang="ru-RU" sz="1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Випина</a:t>
                      </a: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  <a:hlinkClick r:id="rId6"/>
                        </a:rPr>
                        <a:t>СКАЧАТЬ</a:t>
                      </a:r>
                      <a:endParaRPr lang="ru-RU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7902388"/>
                  </a:ext>
                </a:extLst>
              </a:tr>
              <a:tr h="825902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Выпуск сериала «</a:t>
                      </a:r>
                      <a:r>
                        <a:rPr lang="ru-RU" sz="1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Смешарики</a:t>
                      </a: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8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Пин-код</a:t>
                      </a:r>
                      <a:r>
                        <a:rPr lang="ru-RU" sz="18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» — серия «Перепись — дело коллективное»*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СКАЧАТЬ*</a:t>
                      </a:r>
                      <a:endParaRPr lang="ru-RU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58604"/>
                  </a:ext>
                </a:extLst>
              </a:tr>
            </a:tbl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651159" y="6262958"/>
            <a:ext cx="10889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Серия станет доступна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после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ее официальной премьеры на ТВ в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октябре 2021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года. Скачивание данного видео допускается исключительно для использования в учебных целях, дальнейшее тиражирование запрещено.</a:t>
            </a: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517409" y="6235248"/>
            <a:ext cx="11023724" cy="277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0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01092" y="2717953"/>
            <a:ext cx="8635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ИНСТРУКЦИЯ И МАТЕРИАЛЫ ДЛЯ ОРГАНИЗАЦИИ ПРАКТИЧЕСКОГО ЗАНЯТИЯ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3927916"/>
            <a:ext cx="12191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1–4 классах</a:t>
            </a:r>
          </a:p>
        </p:txBody>
      </p:sp>
    </p:spTree>
    <p:extLst>
      <p:ext uri="{BB962C8B-B14F-4D97-AF65-F5344CB8AC3E}">
        <p14:creationId xmlns:p14="http://schemas.microsoft.com/office/powerpoint/2010/main" val="3312641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351" y="633603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39CD3"/>
                </a:solidFill>
              </a:rPr>
              <a:t>СТРУКТУРА УРОКА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239CD3"/>
                </a:solidFill>
              </a:rPr>
              <a:t>/ </a:t>
            </a:r>
            <a:r>
              <a:rPr lang="ru-RU" sz="2800" dirty="0">
                <a:solidFill>
                  <a:srgbClr val="239CD3"/>
                </a:solidFill>
              </a:rPr>
              <a:t>1–4 классы</a:t>
            </a:r>
            <a:r>
              <a:rPr lang="en-US" sz="2800" dirty="0">
                <a:solidFill>
                  <a:srgbClr val="239CD3"/>
                </a:solidFill>
              </a:rPr>
              <a:t> </a:t>
            </a:r>
            <a:endParaRPr lang="ru-RU" sz="2800" dirty="0">
              <a:solidFill>
                <a:srgbClr val="239CD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96420" y="2473415"/>
            <a:ext cx="2701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ВСТУПИТЕЛЬНОЕ СЛОВО УЧИТЕЛЯ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037300" y="2473415"/>
            <a:ext cx="364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ПРАКТИЧЕСКОЕ ЗАНЯТИЕ В ИГРОВОЙ ФОРМЕ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64570" y="2473415"/>
            <a:ext cx="2875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УЧЕБНОГО ФИЛЬМА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664570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15 минут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67930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3–5 минут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47403" y="3244624"/>
            <a:ext cx="3345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Продолжительность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~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10 минут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045565" y="1719064"/>
            <a:ext cx="621220" cy="646331"/>
            <a:chOff x="5696863" y="2320134"/>
            <a:chExt cx="621220" cy="646331"/>
          </a:xfrm>
        </p:grpSpPr>
        <p:sp>
          <p:nvSpPr>
            <p:cNvPr id="19" name="Овал 18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9529607" y="1717900"/>
            <a:ext cx="621220" cy="646331"/>
            <a:chOff x="5696863" y="2320134"/>
            <a:chExt cx="621220" cy="646331"/>
          </a:xfrm>
        </p:grpSpPr>
        <p:sp>
          <p:nvSpPr>
            <p:cNvPr id="22" name="Овал 21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87586" y="1719063"/>
            <a:ext cx="621220" cy="646331"/>
            <a:chOff x="5696863" y="2320134"/>
            <a:chExt cx="621220" cy="646331"/>
          </a:xfrm>
        </p:grpSpPr>
        <p:sp>
          <p:nvSpPr>
            <p:cNvPr id="25" name="Овал 24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312440" y="5444059"/>
            <a:ext cx="2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усмотрение педагога при наличии времени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2824" y="4633545"/>
            <a:ext cx="364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ДОПОЛНИТЕЛЬНЫЕ МАТЕРИАЛЫ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2045565" y="3833070"/>
            <a:ext cx="621220" cy="646331"/>
            <a:chOff x="5696863" y="2320134"/>
            <a:chExt cx="621220" cy="646331"/>
          </a:xfrm>
        </p:grpSpPr>
        <p:sp>
          <p:nvSpPr>
            <p:cNvPr id="30" name="Овал 29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4</a:t>
              </a:r>
            </a:p>
          </p:txBody>
        </p:sp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21" y="5064410"/>
            <a:ext cx="936010" cy="9360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4" y="3947820"/>
            <a:ext cx="1039543" cy="1057447"/>
          </a:xfrm>
          <a:prstGeom prst="rect">
            <a:avLst/>
          </a:prstGeom>
        </p:spPr>
      </p:pic>
      <p:sp>
        <p:nvSpPr>
          <p:cNvPr id="33" name="Полилиния 32"/>
          <p:cNvSpPr/>
          <p:nvPr/>
        </p:nvSpPr>
        <p:spPr>
          <a:xfrm>
            <a:off x="2915920" y="1816391"/>
            <a:ext cx="2814320" cy="315000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320" h="315000">
                <a:moveTo>
                  <a:pt x="0" y="256249"/>
                </a:moveTo>
                <a:cubicBezTo>
                  <a:pt x="302260" y="141102"/>
                  <a:pt x="604520" y="25956"/>
                  <a:pt x="802640" y="32729"/>
                </a:cubicBezTo>
                <a:cubicBezTo>
                  <a:pt x="1000760" y="39502"/>
                  <a:pt x="1082040" y="273182"/>
                  <a:pt x="1188720" y="296889"/>
                </a:cubicBezTo>
                <a:cubicBezTo>
                  <a:pt x="1295400" y="320596"/>
                  <a:pt x="1322493" y="224076"/>
                  <a:pt x="1442720" y="174969"/>
                </a:cubicBezTo>
                <a:cubicBezTo>
                  <a:pt x="1562947" y="125862"/>
                  <a:pt x="1769533" y="-19764"/>
                  <a:pt x="1910080" y="2249"/>
                </a:cubicBezTo>
                <a:cubicBezTo>
                  <a:pt x="2050627" y="24262"/>
                  <a:pt x="2135293" y="269796"/>
                  <a:pt x="2286000" y="307049"/>
                </a:cubicBezTo>
                <a:cubicBezTo>
                  <a:pt x="2436707" y="344302"/>
                  <a:pt x="2778760" y="239316"/>
                  <a:pt x="2814320" y="225769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6583496" y="1791915"/>
            <a:ext cx="2814320" cy="315000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4320" h="315000">
                <a:moveTo>
                  <a:pt x="0" y="256249"/>
                </a:moveTo>
                <a:cubicBezTo>
                  <a:pt x="302260" y="141102"/>
                  <a:pt x="604520" y="25956"/>
                  <a:pt x="802640" y="32729"/>
                </a:cubicBezTo>
                <a:cubicBezTo>
                  <a:pt x="1000760" y="39502"/>
                  <a:pt x="1082040" y="273182"/>
                  <a:pt x="1188720" y="296889"/>
                </a:cubicBezTo>
                <a:cubicBezTo>
                  <a:pt x="1295400" y="320596"/>
                  <a:pt x="1322493" y="224076"/>
                  <a:pt x="1442720" y="174969"/>
                </a:cubicBezTo>
                <a:cubicBezTo>
                  <a:pt x="1562947" y="125862"/>
                  <a:pt x="1769533" y="-19764"/>
                  <a:pt x="1910080" y="2249"/>
                </a:cubicBezTo>
                <a:cubicBezTo>
                  <a:pt x="2050627" y="24262"/>
                  <a:pt x="2135293" y="269796"/>
                  <a:pt x="2286000" y="307049"/>
                </a:cubicBezTo>
                <a:cubicBezTo>
                  <a:pt x="2436707" y="344302"/>
                  <a:pt x="2778760" y="239316"/>
                  <a:pt x="2814320" y="225769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олилиния 34"/>
          <p:cNvSpPr/>
          <p:nvPr/>
        </p:nvSpPr>
        <p:spPr>
          <a:xfrm rot="10176663">
            <a:off x="2768381" y="3445498"/>
            <a:ext cx="6510226" cy="1036769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  <a:gd name="connsiteX0" fmla="*/ 0 w 6066851"/>
              <a:gd name="connsiteY0" fmla="*/ 25115 h 597534"/>
              <a:gd name="connsiteX1" fmla="*/ 4055171 w 6066851"/>
              <a:gd name="connsiteY1" fmla="*/ 315263 h 597534"/>
              <a:gd name="connsiteX2" fmla="*/ 4441251 w 6066851"/>
              <a:gd name="connsiteY2" fmla="*/ 579423 h 597534"/>
              <a:gd name="connsiteX3" fmla="*/ 4695251 w 6066851"/>
              <a:gd name="connsiteY3" fmla="*/ 457503 h 597534"/>
              <a:gd name="connsiteX4" fmla="*/ 5162611 w 6066851"/>
              <a:gd name="connsiteY4" fmla="*/ 284783 h 597534"/>
              <a:gd name="connsiteX5" fmla="*/ 5538531 w 6066851"/>
              <a:gd name="connsiteY5" fmla="*/ 589583 h 597534"/>
              <a:gd name="connsiteX6" fmla="*/ 6066851 w 6066851"/>
              <a:gd name="connsiteY6" fmla="*/ 508303 h 597534"/>
              <a:gd name="connsiteX0" fmla="*/ 0 w 6066851"/>
              <a:gd name="connsiteY0" fmla="*/ 34792 h 607211"/>
              <a:gd name="connsiteX1" fmla="*/ 1917074 w 6066851"/>
              <a:gd name="connsiteY1" fmla="*/ 211844 h 607211"/>
              <a:gd name="connsiteX2" fmla="*/ 4441251 w 6066851"/>
              <a:gd name="connsiteY2" fmla="*/ 589100 h 607211"/>
              <a:gd name="connsiteX3" fmla="*/ 4695251 w 6066851"/>
              <a:gd name="connsiteY3" fmla="*/ 467180 h 607211"/>
              <a:gd name="connsiteX4" fmla="*/ 5162611 w 6066851"/>
              <a:gd name="connsiteY4" fmla="*/ 294460 h 607211"/>
              <a:gd name="connsiteX5" fmla="*/ 5538531 w 6066851"/>
              <a:gd name="connsiteY5" fmla="*/ 599260 h 607211"/>
              <a:gd name="connsiteX6" fmla="*/ 6066851 w 6066851"/>
              <a:gd name="connsiteY6" fmla="*/ 517980 h 607211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695251 w 6066851"/>
              <a:gd name="connsiteY3" fmla="*/ 462987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319997 w 6066851"/>
              <a:gd name="connsiteY3" fmla="*/ 425178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521219"/>
              <a:gd name="connsiteY0" fmla="*/ 30599 h 603095"/>
              <a:gd name="connsiteX1" fmla="*/ 1917074 w 6521219"/>
              <a:gd name="connsiteY1" fmla="*/ 207651 h 603095"/>
              <a:gd name="connsiteX2" fmla="*/ 3239373 w 6521219"/>
              <a:gd name="connsiteY2" fmla="*/ 323244 h 603095"/>
              <a:gd name="connsiteX3" fmla="*/ 4319997 w 6521219"/>
              <a:gd name="connsiteY3" fmla="*/ 425178 h 603095"/>
              <a:gd name="connsiteX4" fmla="*/ 5162611 w 6521219"/>
              <a:gd name="connsiteY4" fmla="*/ 290267 h 603095"/>
              <a:gd name="connsiteX5" fmla="*/ 5538531 w 6521219"/>
              <a:gd name="connsiteY5" fmla="*/ 595067 h 603095"/>
              <a:gd name="connsiteX6" fmla="*/ 6521219 w 6521219"/>
              <a:gd name="connsiteY6" fmla="*/ 514454 h 603095"/>
              <a:gd name="connsiteX0" fmla="*/ 0 w 6521219"/>
              <a:gd name="connsiteY0" fmla="*/ 77280 h 649776"/>
              <a:gd name="connsiteX1" fmla="*/ 1917074 w 6521219"/>
              <a:gd name="connsiteY1" fmla="*/ 254332 h 649776"/>
              <a:gd name="connsiteX2" fmla="*/ 2573810 w 6521219"/>
              <a:gd name="connsiteY2" fmla="*/ 0 h 649776"/>
              <a:gd name="connsiteX3" fmla="*/ 4319997 w 6521219"/>
              <a:gd name="connsiteY3" fmla="*/ 471859 h 649776"/>
              <a:gd name="connsiteX4" fmla="*/ 5162611 w 6521219"/>
              <a:gd name="connsiteY4" fmla="*/ 336948 h 649776"/>
              <a:gd name="connsiteX5" fmla="*/ 5538531 w 6521219"/>
              <a:gd name="connsiteY5" fmla="*/ 641748 h 649776"/>
              <a:gd name="connsiteX6" fmla="*/ 6521219 w 6521219"/>
              <a:gd name="connsiteY6" fmla="*/ 561135 h 649776"/>
              <a:gd name="connsiteX0" fmla="*/ 0 w 6521219"/>
              <a:gd name="connsiteY0" fmla="*/ 333738 h 906234"/>
              <a:gd name="connsiteX1" fmla="*/ 543809 w 6521219"/>
              <a:gd name="connsiteY1" fmla="*/ 789 h 906234"/>
              <a:gd name="connsiteX2" fmla="*/ 2573810 w 6521219"/>
              <a:gd name="connsiteY2" fmla="*/ 256458 h 906234"/>
              <a:gd name="connsiteX3" fmla="*/ 4319997 w 6521219"/>
              <a:gd name="connsiteY3" fmla="*/ 728317 h 906234"/>
              <a:gd name="connsiteX4" fmla="*/ 5162611 w 6521219"/>
              <a:gd name="connsiteY4" fmla="*/ 593406 h 906234"/>
              <a:gd name="connsiteX5" fmla="*/ 5538531 w 6521219"/>
              <a:gd name="connsiteY5" fmla="*/ 898206 h 906234"/>
              <a:gd name="connsiteX6" fmla="*/ 6521219 w 6521219"/>
              <a:gd name="connsiteY6" fmla="*/ 817593 h 906234"/>
              <a:gd name="connsiteX0" fmla="*/ 0 w 6521219"/>
              <a:gd name="connsiteY0" fmla="*/ 334146 h 906642"/>
              <a:gd name="connsiteX1" fmla="*/ 543809 w 6521219"/>
              <a:gd name="connsiteY1" fmla="*/ 1197 h 906642"/>
              <a:gd name="connsiteX2" fmla="*/ 2413582 w 6521219"/>
              <a:gd name="connsiteY2" fmla="*/ 454736 h 906642"/>
              <a:gd name="connsiteX3" fmla="*/ 4319997 w 6521219"/>
              <a:gd name="connsiteY3" fmla="*/ 728725 h 906642"/>
              <a:gd name="connsiteX4" fmla="*/ 5162611 w 6521219"/>
              <a:gd name="connsiteY4" fmla="*/ 593814 h 906642"/>
              <a:gd name="connsiteX5" fmla="*/ 5538531 w 6521219"/>
              <a:gd name="connsiteY5" fmla="*/ 898614 h 906642"/>
              <a:gd name="connsiteX6" fmla="*/ 6521219 w 6521219"/>
              <a:gd name="connsiteY6" fmla="*/ 818001 h 906642"/>
              <a:gd name="connsiteX0" fmla="*/ 0 w 6521219"/>
              <a:gd name="connsiteY0" fmla="*/ 334146 h 1033052"/>
              <a:gd name="connsiteX1" fmla="*/ 543809 w 6521219"/>
              <a:gd name="connsiteY1" fmla="*/ 1197 h 1033052"/>
              <a:gd name="connsiteX2" fmla="*/ 2413582 w 6521219"/>
              <a:gd name="connsiteY2" fmla="*/ 454736 h 1033052"/>
              <a:gd name="connsiteX3" fmla="*/ 4319997 w 6521219"/>
              <a:gd name="connsiteY3" fmla="*/ 728725 h 1033052"/>
              <a:gd name="connsiteX4" fmla="*/ 5162611 w 6521219"/>
              <a:gd name="connsiteY4" fmla="*/ 593814 h 1033052"/>
              <a:gd name="connsiteX5" fmla="*/ 5855489 w 6521219"/>
              <a:gd name="connsiteY5" fmla="*/ 1029029 h 1033052"/>
              <a:gd name="connsiteX6" fmla="*/ 6521219 w 6521219"/>
              <a:gd name="connsiteY6" fmla="*/ 818001 h 1033052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4319997 w 6510226"/>
              <a:gd name="connsiteY3" fmla="*/ 728725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3908933 w 6510226"/>
              <a:gd name="connsiteY3" fmla="*/ 942584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10226" h="1036769">
                <a:moveTo>
                  <a:pt x="0" y="334146"/>
                </a:moveTo>
                <a:cubicBezTo>
                  <a:pt x="302260" y="218999"/>
                  <a:pt x="141545" y="-18901"/>
                  <a:pt x="543809" y="1197"/>
                </a:cubicBezTo>
                <a:cubicBezTo>
                  <a:pt x="946073" y="21295"/>
                  <a:pt x="1852728" y="297838"/>
                  <a:pt x="2413582" y="454736"/>
                </a:cubicBezTo>
                <a:cubicBezTo>
                  <a:pt x="2974436" y="611634"/>
                  <a:pt x="3450762" y="919404"/>
                  <a:pt x="3908933" y="942584"/>
                </a:cubicBezTo>
                <a:cubicBezTo>
                  <a:pt x="4367104" y="965764"/>
                  <a:pt x="4838185" y="579407"/>
                  <a:pt x="5162611" y="593814"/>
                </a:cubicBezTo>
                <a:cubicBezTo>
                  <a:pt x="5487037" y="608221"/>
                  <a:pt x="5630887" y="981671"/>
                  <a:pt x="5855489" y="1029029"/>
                </a:cubicBezTo>
                <a:cubicBezTo>
                  <a:pt x="6080091" y="1076387"/>
                  <a:pt x="6474666" y="891508"/>
                  <a:pt x="6510226" y="877961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187231" y="4182436"/>
            <a:ext cx="30445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выпуска сериала «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Смешарики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Пин-код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— серия «Перепись — дело коллективное»*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182348" y="5154392"/>
            <a:ext cx="31492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Просмотр мини-сериала «Приключения </a:t>
            </a:r>
            <a:r>
              <a:rPr lang="ru-RU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Випина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 </a:t>
            </a:r>
            <a:b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талисмане переписи населения</a:t>
            </a:r>
          </a:p>
        </p:txBody>
      </p:sp>
      <p:sp>
        <p:nvSpPr>
          <p:cNvPr id="39" name="Левая фигурная скобка 38"/>
          <p:cNvSpPr/>
          <p:nvPr/>
        </p:nvSpPr>
        <p:spPr>
          <a:xfrm>
            <a:off x="3743651" y="4348027"/>
            <a:ext cx="493843" cy="1635966"/>
          </a:xfrm>
          <a:prstGeom prst="leftBrace">
            <a:avLst>
              <a:gd name="adj1" fmla="val 139288"/>
              <a:gd name="adj2" fmla="val 50000"/>
            </a:avLst>
          </a:prstGeom>
          <a:ln w="12700">
            <a:solidFill>
              <a:srgbClr val="EEA62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5397831" y="6308079"/>
            <a:ext cx="540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* Серия станет доступна в комплекте материалов после ее официальной премьеры на ТВ в </a:t>
            </a:r>
            <a:r>
              <a:rPr lang="ru-RU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октябре </a:t>
            </a:r>
            <a:r>
              <a:rPr lang="ru-RU" sz="1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2021 года.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397831" y="6308079"/>
            <a:ext cx="57505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8471539" y="4629836"/>
            <a:ext cx="27999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ЗАВЕРШЕНИЕ УРОКА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9508865" y="3859270"/>
            <a:ext cx="621220" cy="646331"/>
            <a:chOff x="5696863" y="2320134"/>
            <a:chExt cx="621220" cy="646331"/>
          </a:xfrm>
        </p:grpSpPr>
        <p:sp>
          <p:nvSpPr>
            <p:cNvPr id="43" name="Овал 42"/>
            <p:cNvSpPr/>
            <p:nvPr/>
          </p:nvSpPr>
          <p:spPr>
            <a:xfrm>
              <a:off x="5696863" y="2348467"/>
              <a:ext cx="621220" cy="615141"/>
            </a:xfrm>
            <a:prstGeom prst="ellipse">
              <a:avLst/>
            </a:prstGeom>
            <a:solidFill>
              <a:srgbClr val="EEA6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836338" y="2320134"/>
              <a:ext cx="34226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36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5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8728439" y="5365672"/>
            <a:ext cx="22644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Заключительное слово учителя</a:t>
            </a:r>
          </a:p>
        </p:txBody>
      </p:sp>
      <p:sp>
        <p:nvSpPr>
          <p:cNvPr id="46" name="Полилиния 45"/>
          <p:cNvSpPr/>
          <p:nvPr/>
        </p:nvSpPr>
        <p:spPr>
          <a:xfrm rot="20588720">
            <a:off x="3519628" y="4860167"/>
            <a:ext cx="6238073" cy="1677537"/>
          </a:xfrm>
          <a:custGeom>
            <a:avLst/>
            <a:gdLst>
              <a:gd name="connsiteX0" fmla="*/ 0 w 2773680"/>
              <a:gd name="connsiteY0" fmla="*/ 223804 h 295035"/>
              <a:gd name="connsiteX1" fmla="*/ 802640 w 2773680"/>
              <a:gd name="connsiteY1" fmla="*/ 284 h 295035"/>
              <a:gd name="connsiteX2" fmla="*/ 1188720 w 2773680"/>
              <a:gd name="connsiteY2" fmla="*/ 264444 h 295035"/>
              <a:gd name="connsiteX3" fmla="*/ 1828800 w 2773680"/>
              <a:gd name="connsiteY3" fmla="*/ 183164 h 295035"/>
              <a:gd name="connsiteX4" fmla="*/ 2326640 w 2773680"/>
              <a:gd name="connsiteY4" fmla="*/ 112044 h 295035"/>
              <a:gd name="connsiteX5" fmla="*/ 2580640 w 2773680"/>
              <a:gd name="connsiteY5" fmla="*/ 294924 h 295035"/>
              <a:gd name="connsiteX6" fmla="*/ 2773680 w 2773680"/>
              <a:gd name="connsiteY6" fmla="*/ 81564 h 295035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828800 w 2773680"/>
              <a:gd name="connsiteY3" fmla="*/ 18316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95403"/>
              <a:gd name="connsiteX1" fmla="*/ 802640 w 2773680"/>
              <a:gd name="connsiteY1" fmla="*/ 284 h 295403"/>
              <a:gd name="connsiteX2" fmla="*/ 1188720 w 2773680"/>
              <a:gd name="connsiteY2" fmla="*/ 264444 h 295403"/>
              <a:gd name="connsiteX3" fmla="*/ 1442720 w 2773680"/>
              <a:gd name="connsiteY3" fmla="*/ 142524 h 295403"/>
              <a:gd name="connsiteX4" fmla="*/ 2072640 w 2773680"/>
              <a:gd name="connsiteY4" fmla="*/ 10444 h 295403"/>
              <a:gd name="connsiteX5" fmla="*/ 2580640 w 2773680"/>
              <a:gd name="connsiteY5" fmla="*/ 294924 h 295403"/>
              <a:gd name="connsiteX6" fmla="*/ 2773680 w 2773680"/>
              <a:gd name="connsiteY6" fmla="*/ 81564 h 295403"/>
              <a:gd name="connsiteX0" fmla="*/ 0 w 2773680"/>
              <a:gd name="connsiteY0" fmla="*/ 223804 h 275132"/>
              <a:gd name="connsiteX1" fmla="*/ 802640 w 2773680"/>
              <a:gd name="connsiteY1" fmla="*/ 284 h 275132"/>
              <a:gd name="connsiteX2" fmla="*/ 1188720 w 2773680"/>
              <a:gd name="connsiteY2" fmla="*/ 264444 h 275132"/>
              <a:gd name="connsiteX3" fmla="*/ 1442720 w 2773680"/>
              <a:gd name="connsiteY3" fmla="*/ 142524 h 275132"/>
              <a:gd name="connsiteX4" fmla="*/ 2072640 w 2773680"/>
              <a:gd name="connsiteY4" fmla="*/ 10444 h 275132"/>
              <a:gd name="connsiteX5" fmla="*/ 2286000 w 2773680"/>
              <a:gd name="connsiteY5" fmla="*/ 274604 h 275132"/>
              <a:gd name="connsiteX6" fmla="*/ 2773680 w 2773680"/>
              <a:gd name="connsiteY6" fmla="*/ 81564 h 275132"/>
              <a:gd name="connsiteX0" fmla="*/ 0 w 2773680"/>
              <a:gd name="connsiteY0" fmla="*/ 256249 h 308283"/>
              <a:gd name="connsiteX1" fmla="*/ 802640 w 2773680"/>
              <a:gd name="connsiteY1" fmla="*/ 32729 h 308283"/>
              <a:gd name="connsiteX2" fmla="*/ 1188720 w 2773680"/>
              <a:gd name="connsiteY2" fmla="*/ 296889 h 308283"/>
              <a:gd name="connsiteX3" fmla="*/ 1442720 w 2773680"/>
              <a:gd name="connsiteY3" fmla="*/ 174969 h 308283"/>
              <a:gd name="connsiteX4" fmla="*/ 1910080 w 2773680"/>
              <a:gd name="connsiteY4" fmla="*/ 2249 h 308283"/>
              <a:gd name="connsiteX5" fmla="*/ 2286000 w 2773680"/>
              <a:gd name="connsiteY5" fmla="*/ 307049 h 308283"/>
              <a:gd name="connsiteX6" fmla="*/ 2773680 w 2773680"/>
              <a:gd name="connsiteY6" fmla="*/ 114009 h 308283"/>
              <a:gd name="connsiteX0" fmla="*/ 0 w 2814320"/>
              <a:gd name="connsiteY0" fmla="*/ 256249 h 315000"/>
              <a:gd name="connsiteX1" fmla="*/ 802640 w 2814320"/>
              <a:gd name="connsiteY1" fmla="*/ 32729 h 315000"/>
              <a:gd name="connsiteX2" fmla="*/ 1188720 w 2814320"/>
              <a:gd name="connsiteY2" fmla="*/ 296889 h 315000"/>
              <a:gd name="connsiteX3" fmla="*/ 1442720 w 2814320"/>
              <a:gd name="connsiteY3" fmla="*/ 174969 h 315000"/>
              <a:gd name="connsiteX4" fmla="*/ 1910080 w 2814320"/>
              <a:gd name="connsiteY4" fmla="*/ 2249 h 315000"/>
              <a:gd name="connsiteX5" fmla="*/ 2286000 w 2814320"/>
              <a:gd name="connsiteY5" fmla="*/ 307049 h 315000"/>
              <a:gd name="connsiteX6" fmla="*/ 2814320 w 2814320"/>
              <a:gd name="connsiteY6" fmla="*/ 225769 h 315000"/>
              <a:gd name="connsiteX0" fmla="*/ 0 w 6066851"/>
              <a:gd name="connsiteY0" fmla="*/ 25115 h 597534"/>
              <a:gd name="connsiteX1" fmla="*/ 4055171 w 6066851"/>
              <a:gd name="connsiteY1" fmla="*/ 315263 h 597534"/>
              <a:gd name="connsiteX2" fmla="*/ 4441251 w 6066851"/>
              <a:gd name="connsiteY2" fmla="*/ 579423 h 597534"/>
              <a:gd name="connsiteX3" fmla="*/ 4695251 w 6066851"/>
              <a:gd name="connsiteY3" fmla="*/ 457503 h 597534"/>
              <a:gd name="connsiteX4" fmla="*/ 5162611 w 6066851"/>
              <a:gd name="connsiteY4" fmla="*/ 284783 h 597534"/>
              <a:gd name="connsiteX5" fmla="*/ 5538531 w 6066851"/>
              <a:gd name="connsiteY5" fmla="*/ 589583 h 597534"/>
              <a:gd name="connsiteX6" fmla="*/ 6066851 w 6066851"/>
              <a:gd name="connsiteY6" fmla="*/ 508303 h 597534"/>
              <a:gd name="connsiteX0" fmla="*/ 0 w 6066851"/>
              <a:gd name="connsiteY0" fmla="*/ 34792 h 607211"/>
              <a:gd name="connsiteX1" fmla="*/ 1917074 w 6066851"/>
              <a:gd name="connsiteY1" fmla="*/ 211844 h 607211"/>
              <a:gd name="connsiteX2" fmla="*/ 4441251 w 6066851"/>
              <a:gd name="connsiteY2" fmla="*/ 589100 h 607211"/>
              <a:gd name="connsiteX3" fmla="*/ 4695251 w 6066851"/>
              <a:gd name="connsiteY3" fmla="*/ 467180 h 607211"/>
              <a:gd name="connsiteX4" fmla="*/ 5162611 w 6066851"/>
              <a:gd name="connsiteY4" fmla="*/ 294460 h 607211"/>
              <a:gd name="connsiteX5" fmla="*/ 5538531 w 6066851"/>
              <a:gd name="connsiteY5" fmla="*/ 599260 h 607211"/>
              <a:gd name="connsiteX6" fmla="*/ 6066851 w 6066851"/>
              <a:gd name="connsiteY6" fmla="*/ 517980 h 607211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695251 w 6066851"/>
              <a:gd name="connsiteY3" fmla="*/ 462987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066851"/>
              <a:gd name="connsiteY0" fmla="*/ 30599 h 603018"/>
              <a:gd name="connsiteX1" fmla="*/ 1917074 w 6066851"/>
              <a:gd name="connsiteY1" fmla="*/ 207651 h 603018"/>
              <a:gd name="connsiteX2" fmla="*/ 3239373 w 6066851"/>
              <a:gd name="connsiteY2" fmla="*/ 323244 h 603018"/>
              <a:gd name="connsiteX3" fmla="*/ 4319997 w 6066851"/>
              <a:gd name="connsiteY3" fmla="*/ 425178 h 603018"/>
              <a:gd name="connsiteX4" fmla="*/ 5162611 w 6066851"/>
              <a:gd name="connsiteY4" fmla="*/ 290267 h 603018"/>
              <a:gd name="connsiteX5" fmla="*/ 5538531 w 6066851"/>
              <a:gd name="connsiteY5" fmla="*/ 595067 h 603018"/>
              <a:gd name="connsiteX6" fmla="*/ 6066851 w 6066851"/>
              <a:gd name="connsiteY6" fmla="*/ 513787 h 603018"/>
              <a:gd name="connsiteX0" fmla="*/ 0 w 6521219"/>
              <a:gd name="connsiteY0" fmla="*/ 30599 h 603095"/>
              <a:gd name="connsiteX1" fmla="*/ 1917074 w 6521219"/>
              <a:gd name="connsiteY1" fmla="*/ 207651 h 603095"/>
              <a:gd name="connsiteX2" fmla="*/ 3239373 w 6521219"/>
              <a:gd name="connsiteY2" fmla="*/ 323244 h 603095"/>
              <a:gd name="connsiteX3" fmla="*/ 4319997 w 6521219"/>
              <a:gd name="connsiteY3" fmla="*/ 425178 h 603095"/>
              <a:gd name="connsiteX4" fmla="*/ 5162611 w 6521219"/>
              <a:gd name="connsiteY4" fmla="*/ 290267 h 603095"/>
              <a:gd name="connsiteX5" fmla="*/ 5538531 w 6521219"/>
              <a:gd name="connsiteY5" fmla="*/ 595067 h 603095"/>
              <a:gd name="connsiteX6" fmla="*/ 6521219 w 6521219"/>
              <a:gd name="connsiteY6" fmla="*/ 514454 h 603095"/>
              <a:gd name="connsiteX0" fmla="*/ 0 w 6521219"/>
              <a:gd name="connsiteY0" fmla="*/ 77280 h 649776"/>
              <a:gd name="connsiteX1" fmla="*/ 1917074 w 6521219"/>
              <a:gd name="connsiteY1" fmla="*/ 254332 h 649776"/>
              <a:gd name="connsiteX2" fmla="*/ 2573810 w 6521219"/>
              <a:gd name="connsiteY2" fmla="*/ 0 h 649776"/>
              <a:gd name="connsiteX3" fmla="*/ 4319997 w 6521219"/>
              <a:gd name="connsiteY3" fmla="*/ 471859 h 649776"/>
              <a:gd name="connsiteX4" fmla="*/ 5162611 w 6521219"/>
              <a:gd name="connsiteY4" fmla="*/ 336948 h 649776"/>
              <a:gd name="connsiteX5" fmla="*/ 5538531 w 6521219"/>
              <a:gd name="connsiteY5" fmla="*/ 641748 h 649776"/>
              <a:gd name="connsiteX6" fmla="*/ 6521219 w 6521219"/>
              <a:gd name="connsiteY6" fmla="*/ 561135 h 649776"/>
              <a:gd name="connsiteX0" fmla="*/ 0 w 6521219"/>
              <a:gd name="connsiteY0" fmla="*/ 333738 h 906234"/>
              <a:gd name="connsiteX1" fmla="*/ 543809 w 6521219"/>
              <a:gd name="connsiteY1" fmla="*/ 789 h 906234"/>
              <a:gd name="connsiteX2" fmla="*/ 2573810 w 6521219"/>
              <a:gd name="connsiteY2" fmla="*/ 256458 h 906234"/>
              <a:gd name="connsiteX3" fmla="*/ 4319997 w 6521219"/>
              <a:gd name="connsiteY3" fmla="*/ 728317 h 906234"/>
              <a:gd name="connsiteX4" fmla="*/ 5162611 w 6521219"/>
              <a:gd name="connsiteY4" fmla="*/ 593406 h 906234"/>
              <a:gd name="connsiteX5" fmla="*/ 5538531 w 6521219"/>
              <a:gd name="connsiteY5" fmla="*/ 898206 h 906234"/>
              <a:gd name="connsiteX6" fmla="*/ 6521219 w 6521219"/>
              <a:gd name="connsiteY6" fmla="*/ 817593 h 906234"/>
              <a:gd name="connsiteX0" fmla="*/ 0 w 6521219"/>
              <a:gd name="connsiteY0" fmla="*/ 334146 h 906642"/>
              <a:gd name="connsiteX1" fmla="*/ 543809 w 6521219"/>
              <a:gd name="connsiteY1" fmla="*/ 1197 h 906642"/>
              <a:gd name="connsiteX2" fmla="*/ 2413582 w 6521219"/>
              <a:gd name="connsiteY2" fmla="*/ 454736 h 906642"/>
              <a:gd name="connsiteX3" fmla="*/ 4319997 w 6521219"/>
              <a:gd name="connsiteY3" fmla="*/ 728725 h 906642"/>
              <a:gd name="connsiteX4" fmla="*/ 5162611 w 6521219"/>
              <a:gd name="connsiteY4" fmla="*/ 593814 h 906642"/>
              <a:gd name="connsiteX5" fmla="*/ 5538531 w 6521219"/>
              <a:gd name="connsiteY5" fmla="*/ 898614 h 906642"/>
              <a:gd name="connsiteX6" fmla="*/ 6521219 w 6521219"/>
              <a:gd name="connsiteY6" fmla="*/ 818001 h 906642"/>
              <a:gd name="connsiteX0" fmla="*/ 0 w 6521219"/>
              <a:gd name="connsiteY0" fmla="*/ 334146 h 1033052"/>
              <a:gd name="connsiteX1" fmla="*/ 543809 w 6521219"/>
              <a:gd name="connsiteY1" fmla="*/ 1197 h 1033052"/>
              <a:gd name="connsiteX2" fmla="*/ 2413582 w 6521219"/>
              <a:gd name="connsiteY2" fmla="*/ 454736 h 1033052"/>
              <a:gd name="connsiteX3" fmla="*/ 4319997 w 6521219"/>
              <a:gd name="connsiteY3" fmla="*/ 728725 h 1033052"/>
              <a:gd name="connsiteX4" fmla="*/ 5162611 w 6521219"/>
              <a:gd name="connsiteY4" fmla="*/ 593814 h 1033052"/>
              <a:gd name="connsiteX5" fmla="*/ 5855489 w 6521219"/>
              <a:gd name="connsiteY5" fmla="*/ 1029029 h 1033052"/>
              <a:gd name="connsiteX6" fmla="*/ 6521219 w 6521219"/>
              <a:gd name="connsiteY6" fmla="*/ 818001 h 1033052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4319997 w 6510226"/>
              <a:gd name="connsiteY3" fmla="*/ 728725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510226"/>
              <a:gd name="connsiteY0" fmla="*/ 334146 h 1036769"/>
              <a:gd name="connsiteX1" fmla="*/ 543809 w 6510226"/>
              <a:gd name="connsiteY1" fmla="*/ 1197 h 1036769"/>
              <a:gd name="connsiteX2" fmla="*/ 2413582 w 6510226"/>
              <a:gd name="connsiteY2" fmla="*/ 454736 h 1036769"/>
              <a:gd name="connsiteX3" fmla="*/ 3908933 w 6510226"/>
              <a:gd name="connsiteY3" fmla="*/ 942584 h 1036769"/>
              <a:gd name="connsiteX4" fmla="*/ 5162611 w 6510226"/>
              <a:gd name="connsiteY4" fmla="*/ 593814 h 1036769"/>
              <a:gd name="connsiteX5" fmla="*/ 5855489 w 6510226"/>
              <a:gd name="connsiteY5" fmla="*/ 1029029 h 1036769"/>
              <a:gd name="connsiteX6" fmla="*/ 6510226 w 6510226"/>
              <a:gd name="connsiteY6" fmla="*/ 877961 h 1036769"/>
              <a:gd name="connsiteX0" fmla="*/ 0 w 6474666"/>
              <a:gd name="connsiteY0" fmla="*/ 35976 h 1250752"/>
              <a:gd name="connsiteX1" fmla="*/ 508249 w 6474666"/>
              <a:gd name="connsiteY1" fmla="*/ 215180 h 1250752"/>
              <a:gd name="connsiteX2" fmla="*/ 2378022 w 6474666"/>
              <a:gd name="connsiteY2" fmla="*/ 668719 h 1250752"/>
              <a:gd name="connsiteX3" fmla="*/ 3873373 w 6474666"/>
              <a:gd name="connsiteY3" fmla="*/ 1156567 h 1250752"/>
              <a:gd name="connsiteX4" fmla="*/ 5127051 w 6474666"/>
              <a:gd name="connsiteY4" fmla="*/ 807797 h 1250752"/>
              <a:gd name="connsiteX5" fmla="*/ 5819929 w 6474666"/>
              <a:gd name="connsiteY5" fmla="*/ 1243012 h 1250752"/>
              <a:gd name="connsiteX6" fmla="*/ 6474666 w 6474666"/>
              <a:gd name="connsiteY6" fmla="*/ 1091944 h 1250752"/>
              <a:gd name="connsiteX0" fmla="*/ 0 w 6474666"/>
              <a:gd name="connsiteY0" fmla="*/ 0 h 1214776"/>
              <a:gd name="connsiteX1" fmla="*/ 508249 w 6474666"/>
              <a:gd name="connsiteY1" fmla="*/ 179204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408846 w 6474666"/>
              <a:gd name="connsiteY1" fmla="*/ 453232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408846 w 6474666"/>
              <a:gd name="connsiteY1" fmla="*/ 453232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266456 w 6474666"/>
              <a:gd name="connsiteY1" fmla="*/ 590920 h 1214776"/>
              <a:gd name="connsiteX2" fmla="*/ 2378022 w 6474666"/>
              <a:gd name="connsiteY2" fmla="*/ 632743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14776"/>
              <a:gd name="connsiteX1" fmla="*/ 266456 w 6474666"/>
              <a:gd name="connsiteY1" fmla="*/ 590920 h 1214776"/>
              <a:gd name="connsiteX2" fmla="*/ 2299136 w 6474666"/>
              <a:gd name="connsiteY2" fmla="*/ 786500 h 1214776"/>
              <a:gd name="connsiteX3" fmla="*/ 3873373 w 6474666"/>
              <a:gd name="connsiteY3" fmla="*/ 1120591 h 1214776"/>
              <a:gd name="connsiteX4" fmla="*/ 5127051 w 6474666"/>
              <a:gd name="connsiteY4" fmla="*/ 771821 h 1214776"/>
              <a:gd name="connsiteX5" fmla="*/ 5819929 w 6474666"/>
              <a:gd name="connsiteY5" fmla="*/ 1207036 h 1214776"/>
              <a:gd name="connsiteX6" fmla="*/ 6474666 w 6474666"/>
              <a:gd name="connsiteY6" fmla="*/ 1055968 h 1214776"/>
              <a:gd name="connsiteX0" fmla="*/ 0 w 6474666"/>
              <a:gd name="connsiteY0" fmla="*/ 0 h 1236847"/>
              <a:gd name="connsiteX1" fmla="*/ 266456 w 6474666"/>
              <a:gd name="connsiteY1" fmla="*/ 590920 h 1236847"/>
              <a:gd name="connsiteX2" fmla="*/ 2299136 w 6474666"/>
              <a:gd name="connsiteY2" fmla="*/ 786500 h 1236847"/>
              <a:gd name="connsiteX3" fmla="*/ 4027650 w 6474666"/>
              <a:gd name="connsiteY3" fmla="*/ 1236835 h 1236847"/>
              <a:gd name="connsiteX4" fmla="*/ 5127051 w 6474666"/>
              <a:gd name="connsiteY4" fmla="*/ 771821 h 1236847"/>
              <a:gd name="connsiteX5" fmla="*/ 5819929 w 6474666"/>
              <a:gd name="connsiteY5" fmla="*/ 1207036 h 1236847"/>
              <a:gd name="connsiteX6" fmla="*/ 6474666 w 6474666"/>
              <a:gd name="connsiteY6" fmla="*/ 1055968 h 1236847"/>
              <a:gd name="connsiteX0" fmla="*/ 0 w 6474666"/>
              <a:gd name="connsiteY0" fmla="*/ 0 h 1243045"/>
              <a:gd name="connsiteX1" fmla="*/ 266456 w 6474666"/>
              <a:gd name="connsiteY1" fmla="*/ 590920 h 1243045"/>
              <a:gd name="connsiteX2" fmla="*/ 2299136 w 6474666"/>
              <a:gd name="connsiteY2" fmla="*/ 786500 h 1243045"/>
              <a:gd name="connsiteX3" fmla="*/ 4027650 w 6474666"/>
              <a:gd name="connsiteY3" fmla="*/ 1236835 h 1243045"/>
              <a:gd name="connsiteX4" fmla="*/ 5346449 w 6474666"/>
              <a:gd name="connsiteY4" fmla="*/ 1058957 h 1243045"/>
              <a:gd name="connsiteX5" fmla="*/ 5819929 w 6474666"/>
              <a:gd name="connsiteY5" fmla="*/ 1207036 h 1243045"/>
              <a:gd name="connsiteX6" fmla="*/ 6474666 w 6474666"/>
              <a:gd name="connsiteY6" fmla="*/ 1055968 h 1243045"/>
              <a:gd name="connsiteX0" fmla="*/ 0 w 6474666"/>
              <a:gd name="connsiteY0" fmla="*/ 0 h 1603003"/>
              <a:gd name="connsiteX1" fmla="*/ 266456 w 6474666"/>
              <a:gd name="connsiteY1" fmla="*/ 590920 h 1603003"/>
              <a:gd name="connsiteX2" fmla="*/ 2299136 w 6474666"/>
              <a:gd name="connsiteY2" fmla="*/ 786500 h 1603003"/>
              <a:gd name="connsiteX3" fmla="*/ 4027650 w 6474666"/>
              <a:gd name="connsiteY3" fmla="*/ 1236835 h 1603003"/>
              <a:gd name="connsiteX4" fmla="*/ 5346449 w 6474666"/>
              <a:gd name="connsiteY4" fmla="*/ 1058957 h 1603003"/>
              <a:gd name="connsiteX5" fmla="*/ 6000848 w 6474666"/>
              <a:gd name="connsiteY5" fmla="*/ 1600246 h 1603003"/>
              <a:gd name="connsiteX6" fmla="*/ 6474666 w 6474666"/>
              <a:gd name="connsiteY6" fmla="*/ 1055968 h 1603003"/>
              <a:gd name="connsiteX0" fmla="*/ 0 w 6474666"/>
              <a:gd name="connsiteY0" fmla="*/ 0 h 1603003"/>
              <a:gd name="connsiteX1" fmla="*/ 266456 w 6474666"/>
              <a:gd name="connsiteY1" fmla="*/ 590920 h 1603003"/>
              <a:gd name="connsiteX2" fmla="*/ 2299136 w 6474666"/>
              <a:gd name="connsiteY2" fmla="*/ 786500 h 1603003"/>
              <a:gd name="connsiteX3" fmla="*/ 4027650 w 6474666"/>
              <a:gd name="connsiteY3" fmla="*/ 1236835 h 1603003"/>
              <a:gd name="connsiteX4" fmla="*/ 5398117 w 6474666"/>
              <a:gd name="connsiteY4" fmla="*/ 1458068 h 1603003"/>
              <a:gd name="connsiteX5" fmla="*/ 6000848 w 6474666"/>
              <a:gd name="connsiteY5" fmla="*/ 1600246 h 1603003"/>
              <a:gd name="connsiteX6" fmla="*/ 6474666 w 6474666"/>
              <a:gd name="connsiteY6" fmla="*/ 1055968 h 1603003"/>
              <a:gd name="connsiteX0" fmla="*/ 0 w 6884141"/>
              <a:gd name="connsiteY0" fmla="*/ 104698 h 1705894"/>
              <a:gd name="connsiteX1" fmla="*/ 266456 w 6884141"/>
              <a:gd name="connsiteY1" fmla="*/ 695618 h 1705894"/>
              <a:gd name="connsiteX2" fmla="*/ 2299136 w 6884141"/>
              <a:gd name="connsiteY2" fmla="*/ 891198 h 1705894"/>
              <a:gd name="connsiteX3" fmla="*/ 4027650 w 6884141"/>
              <a:gd name="connsiteY3" fmla="*/ 1341533 h 1705894"/>
              <a:gd name="connsiteX4" fmla="*/ 5398117 w 6884141"/>
              <a:gd name="connsiteY4" fmla="*/ 1562766 h 1705894"/>
              <a:gd name="connsiteX5" fmla="*/ 6000848 w 6884141"/>
              <a:gd name="connsiteY5" fmla="*/ 1704944 h 1705894"/>
              <a:gd name="connsiteX6" fmla="*/ 6884140 w 6884141"/>
              <a:gd name="connsiteY6" fmla="*/ 0 h 1705894"/>
              <a:gd name="connsiteX0" fmla="*/ 0 w 6884140"/>
              <a:gd name="connsiteY0" fmla="*/ 104698 h 1607941"/>
              <a:gd name="connsiteX1" fmla="*/ 266456 w 6884140"/>
              <a:gd name="connsiteY1" fmla="*/ 695618 h 1607941"/>
              <a:gd name="connsiteX2" fmla="*/ 2299136 w 6884140"/>
              <a:gd name="connsiteY2" fmla="*/ 891198 h 1607941"/>
              <a:gd name="connsiteX3" fmla="*/ 4027650 w 6884140"/>
              <a:gd name="connsiteY3" fmla="*/ 1341533 h 1607941"/>
              <a:gd name="connsiteX4" fmla="*/ 5398117 w 6884140"/>
              <a:gd name="connsiteY4" fmla="*/ 1562766 h 1607941"/>
              <a:gd name="connsiteX5" fmla="*/ 6330135 w 6884140"/>
              <a:gd name="connsiteY5" fmla="*/ 446781 h 1607941"/>
              <a:gd name="connsiteX6" fmla="*/ 6884140 w 6884140"/>
              <a:gd name="connsiteY6" fmla="*/ 0 h 1607941"/>
              <a:gd name="connsiteX0" fmla="*/ 0 w 7469158"/>
              <a:gd name="connsiteY0" fmla="*/ 0 h 1503243"/>
              <a:gd name="connsiteX1" fmla="*/ 266456 w 7469158"/>
              <a:gd name="connsiteY1" fmla="*/ 590920 h 1503243"/>
              <a:gd name="connsiteX2" fmla="*/ 2299136 w 7469158"/>
              <a:gd name="connsiteY2" fmla="*/ 786500 h 1503243"/>
              <a:gd name="connsiteX3" fmla="*/ 4027650 w 7469158"/>
              <a:gd name="connsiteY3" fmla="*/ 1236835 h 1503243"/>
              <a:gd name="connsiteX4" fmla="*/ 5398117 w 7469158"/>
              <a:gd name="connsiteY4" fmla="*/ 1458068 h 1503243"/>
              <a:gd name="connsiteX5" fmla="*/ 6330135 w 7469158"/>
              <a:gd name="connsiteY5" fmla="*/ 342083 h 1503243"/>
              <a:gd name="connsiteX6" fmla="*/ 7469158 w 7469158"/>
              <a:gd name="connsiteY6" fmla="*/ 130184 h 1503243"/>
              <a:gd name="connsiteX0" fmla="*/ 0 w 7469158"/>
              <a:gd name="connsiteY0" fmla="*/ 13037 h 1540244"/>
              <a:gd name="connsiteX1" fmla="*/ 266456 w 7469158"/>
              <a:gd name="connsiteY1" fmla="*/ 603957 h 1540244"/>
              <a:gd name="connsiteX2" fmla="*/ 2299136 w 7469158"/>
              <a:gd name="connsiteY2" fmla="*/ 799537 h 1540244"/>
              <a:gd name="connsiteX3" fmla="*/ 4027650 w 7469158"/>
              <a:gd name="connsiteY3" fmla="*/ 1249872 h 1540244"/>
              <a:gd name="connsiteX4" fmla="*/ 5398117 w 7469158"/>
              <a:gd name="connsiteY4" fmla="*/ 1471105 h 1540244"/>
              <a:gd name="connsiteX5" fmla="*/ 6724278 w 7469158"/>
              <a:gd name="connsiteY5" fmla="*/ 1253 h 1540244"/>
              <a:gd name="connsiteX6" fmla="*/ 7469158 w 7469158"/>
              <a:gd name="connsiteY6" fmla="*/ 143221 h 1540244"/>
              <a:gd name="connsiteX0" fmla="*/ 0 w 7469158"/>
              <a:gd name="connsiteY0" fmla="*/ 76813 h 1604020"/>
              <a:gd name="connsiteX1" fmla="*/ 266456 w 7469158"/>
              <a:gd name="connsiteY1" fmla="*/ 667733 h 1604020"/>
              <a:gd name="connsiteX2" fmla="*/ 2299136 w 7469158"/>
              <a:gd name="connsiteY2" fmla="*/ 863313 h 1604020"/>
              <a:gd name="connsiteX3" fmla="*/ 4027650 w 7469158"/>
              <a:gd name="connsiteY3" fmla="*/ 1313648 h 1604020"/>
              <a:gd name="connsiteX4" fmla="*/ 5398117 w 7469158"/>
              <a:gd name="connsiteY4" fmla="*/ 1534881 h 1604020"/>
              <a:gd name="connsiteX5" fmla="*/ 6724278 w 7469158"/>
              <a:gd name="connsiteY5" fmla="*/ 65029 h 1604020"/>
              <a:gd name="connsiteX6" fmla="*/ 7469158 w 7469158"/>
              <a:gd name="connsiteY6" fmla="*/ 206997 h 1604020"/>
              <a:gd name="connsiteX0" fmla="*/ 0 w 7469158"/>
              <a:gd name="connsiteY0" fmla="*/ 76813 h 1603371"/>
              <a:gd name="connsiteX1" fmla="*/ 266456 w 7469158"/>
              <a:gd name="connsiteY1" fmla="*/ 667733 h 1603371"/>
              <a:gd name="connsiteX2" fmla="*/ 2114722 w 7469158"/>
              <a:gd name="connsiteY2" fmla="*/ 893860 h 1603371"/>
              <a:gd name="connsiteX3" fmla="*/ 4027650 w 7469158"/>
              <a:gd name="connsiteY3" fmla="*/ 1313648 h 1603371"/>
              <a:gd name="connsiteX4" fmla="*/ 5398117 w 7469158"/>
              <a:gd name="connsiteY4" fmla="*/ 1534881 h 1603371"/>
              <a:gd name="connsiteX5" fmla="*/ 6724278 w 7469158"/>
              <a:gd name="connsiteY5" fmla="*/ 65029 h 1603371"/>
              <a:gd name="connsiteX6" fmla="*/ 7469158 w 7469158"/>
              <a:gd name="connsiteY6" fmla="*/ 206997 h 1603371"/>
              <a:gd name="connsiteX0" fmla="*/ 0 w 7469158"/>
              <a:gd name="connsiteY0" fmla="*/ 76813 h 1577229"/>
              <a:gd name="connsiteX1" fmla="*/ 266456 w 7469158"/>
              <a:gd name="connsiteY1" fmla="*/ 667733 h 1577229"/>
              <a:gd name="connsiteX2" fmla="*/ 2114722 w 7469158"/>
              <a:gd name="connsiteY2" fmla="*/ 893860 h 1577229"/>
              <a:gd name="connsiteX3" fmla="*/ 3819488 w 7469158"/>
              <a:gd name="connsiteY3" fmla="*/ 1154817 h 1577229"/>
              <a:gd name="connsiteX4" fmla="*/ 5398117 w 7469158"/>
              <a:gd name="connsiteY4" fmla="*/ 1534881 h 1577229"/>
              <a:gd name="connsiteX5" fmla="*/ 6724278 w 7469158"/>
              <a:gd name="connsiteY5" fmla="*/ 65029 h 1577229"/>
              <a:gd name="connsiteX6" fmla="*/ 7469158 w 7469158"/>
              <a:gd name="connsiteY6" fmla="*/ 206997 h 1577229"/>
              <a:gd name="connsiteX0" fmla="*/ 0 w 7469158"/>
              <a:gd name="connsiteY0" fmla="*/ 76813 h 1676718"/>
              <a:gd name="connsiteX1" fmla="*/ 266456 w 7469158"/>
              <a:gd name="connsiteY1" fmla="*/ 667733 h 1676718"/>
              <a:gd name="connsiteX2" fmla="*/ 2114722 w 7469158"/>
              <a:gd name="connsiteY2" fmla="*/ 893860 h 1676718"/>
              <a:gd name="connsiteX3" fmla="*/ 3819488 w 7469158"/>
              <a:gd name="connsiteY3" fmla="*/ 1154817 h 1676718"/>
              <a:gd name="connsiteX4" fmla="*/ 5660477 w 7469158"/>
              <a:gd name="connsiteY4" fmla="*/ 1639868 h 1676718"/>
              <a:gd name="connsiteX5" fmla="*/ 6724278 w 7469158"/>
              <a:gd name="connsiteY5" fmla="*/ 65029 h 1676718"/>
              <a:gd name="connsiteX6" fmla="*/ 7469158 w 7469158"/>
              <a:gd name="connsiteY6" fmla="*/ 206997 h 1676718"/>
              <a:gd name="connsiteX0" fmla="*/ 0 w 7469158"/>
              <a:gd name="connsiteY0" fmla="*/ 76813 h 1677537"/>
              <a:gd name="connsiteX1" fmla="*/ 266456 w 7469158"/>
              <a:gd name="connsiteY1" fmla="*/ 667733 h 1677537"/>
              <a:gd name="connsiteX2" fmla="*/ 2125618 w 7469158"/>
              <a:gd name="connsiteY2" fmla="*/ 800109 h 1677537"/>
              <a:gd name="connsiteX3" fmla="*/ 3819488 w 7469158"/>
              <a:gd name="connsiteY3" fmla="*/ 1154817 h 1677537"/>
              <a:gd name="connsiteX4" fmla="*/ 5660477 w 7469158"/>
              <a:gd name="connsiteY4" fmla="*/ 1639868 h 1677537"/>
              <a:gd name="connsiteX5" fmla="*/ 6724278 w 7469158"/>
              <a:gd name="connsiteY5" fmla="*/ 65029 h 1677537"/>
              <a:gd name="connsiteX6" fmla="*/ 7469158 w 7469158"/>
              <a:gd name="connsiteY6" fmla="*/ 206997 h 1677537"/>
              <a:gd name="connsiteX0" fmla="*/ 0 w 7469158"/>
              <a:gd name="connsiteY0" fmla="*/ 76813 h 1677537"/>
              <a:gd name="connsiteX1" fmla="*/ 602904 w 7469158"/>
              <a:gd name="connsiteY1" fmla="*/ 791466 h 1677537"/>
              <a:gd name="connsiteX2" fmla="*/ 2125618 w 7469158"/>
              <a:gd name="connsiteY2" fmla="*/ 800109 h 1677537"/>
              <a:gd name="connsiteX3" fmla="*/ 3819488 w 7469158"/>
              <a:gd name="connsiteY3" fmla="*/ 1154817 h 1677537"/>
              <a:gd name="connsiteX4" fmla="*/ 5660477 w 7469158"/>
              <a:gd name="connsiteY4" fmla="*/ 1639868 h 1677537"/>
              <a:gd name="connsiteX5" fmla="*/ 6724278 w 7469158"/>
              <a:gd name="connsiteY5" fmla="*/ 65029 h 1677537"/>
              <a:gd name="connsiteX6" fmla="*/ 7469158 w 7469158"/>
              <a:gd name="connsiteY6" fmla="*/ 206997 h 1677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69158" h="1677537">
                <a:moveTo>
                  <a:pt x="0" y="76813"/>
                </a:moveTo>
                <a:cubicBezTo>
                  <a:pt x="141934" y="403646"/>
                  <a:pt x="248634" y="670917"/>
                  <a:pt x="602904" y="791466"/>
                </a:cubicBezTo>
                <a:cubicBezTo>
                  <a:pt x="957174" y="912015"/>
                  <a:pt x="1589521" y="739550"/>
                  <a:pt x="2125618" y="800109"/>
                </a:cubicBezTo>
                <a:cubicBezTo>
                  <a:pt x="2661715" y="860668"/>
                  <a:pt x="3230345" y="1014857"/>
                  <a:pt x="3819488" y="1154817"/>
                </a:cubicBezTo>
                <a:cubicBezTo>
                  <a:pt x="4408631" y="1294777"/>
                  <a:pt x="5176345" y="1821499"/>
                  <a:pt x="5660477" y="1639868"/>
                </a:cubicBezTo>
                <a:cubicBezTo>
                  <a:pt x="6144609" y="1458237"/>
                  <a:pt x="6499676" y="17671"/>
                  <a:pt x="6724278" y="65029"/>
                </a:cubicBezTo>
                <a:cubicBezTo>
                  <a:pt x="7192288" y="-144505"/>
                  <a:pt x="7433598" y="220544"/>
                  <a:pt x="7469158" y="206997"/>
                </a:cubicBezTo>
              </a:path>
            </a:pathLst>
          </a:custGeom>
          <a:noFill/>
          <a:ln w="22225">
            <a:solidFill>
              <a:srgbClr val="239CD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77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87511" y="633603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39CD3"/>
                </a:solidFill>
              </a:rPr>
              <a:t>ВСТУПИТЕЛЬНОЕ СЛОВО УЧИТЕЛЯ </a:t>
            </a:r>
            <a:r>
              <a:rPr lang="en-US" sz="2800" dirty="0">
                <a:solidFill>
                  <a:srgbClr val="239CD3"/>
                </a:solidFill>
              </a:rPr>
              <a:t>/</a:t>
            </a:r>
            <a:r>
              <a:rPr lang="ru-RU" sz="2800" dirty="0">
                <a:solidFill>
                  <a:srgbClr val="239CD3"/>
                </a:solidFill>
              </a:rPr>
              <a:t> 1–4 классы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84694" y="2679268"/>
            <a:ext cx="584601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Кто знает, сколько человек живет в России?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больше: мальчишек или девчонок?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называются самые большие города нашей страны? И сколько их?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посчитать всех жителей страны?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93980" y="1879050"/>
            <a:ext cx="4901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качестве подводки к показу учебного фильма рекомендуется задать классу несколько вопросов и выслушать ответы. 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Это позволит обозначить тематические рамки занятия и одновременно получить представление об уровне  осведомленности учащихся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предлагаемых к изучению вопросах.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Очевидно, что в младших классах ответить на вопросы учащиеся не смогут. Это можно использовать для перехода к просмотру видеоматериала: «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Давайте посмотрим небольшой ролик и всё узнаем!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1022" y="1879050"/>
            <a:ext cx="2198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917973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187511" y="6336030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41829" y="1494300"/>
            <a:ext cx="3994331" cy="337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E5232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СОДЕРЖАНИЕ</a:t>
            </a:r>
            <a:endParaRPr lang="ru-RU" sz="2000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11416" y="2128755"/>
            <a:ext cx="565079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Общая численность населения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Соотношение численности мужчин и женщин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Соотношение городского и сельского населения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Самые большие города России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 и кто считает население страны?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Зачем нужно знать численность населения страны?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Подведение итогов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239CD3"/>
                </a:solidFill>
              </a:rPr>
              <a:t>УЧЕБНЫЙ ФИЛЬМ / 1–4 классы 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911416" y="1494300"/>
            <a:ext cx="48406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ТЕМАТИЧЕСКИЕ БЛОКИ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41828" y="2128755"/>
            <a:ext cx="399433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видеоматериале в доступной форме рассказывается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численности населения России, соотношении мужчин и женщин, городских и сельских жителей,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а также о самых больших городах страны.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Из фильма дети получат базовые знания о подходах, применяемых для подсчета численности населения. Информация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 переписи населения органично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ненавязчиво интегрируется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повествование.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6081042" y="4064000"/>
            <a:ext cx="4790157" cy="3116531"/>
            <a:chOff x="5952056" y="1842391"/>
            <a:chExt cx="4116504" cy="268853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9903" y="1978404"/>
              <a:ext cx="3544817" cy="1993960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2056" y="1842391"/>
              <a:ext cx="4116504" cy="26885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8820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49D09-805E-4DF5-800B-D3C77666E972}" type="slidenum">
              <a:rPr lang="ru-RU" smtClean="0"/>
              <a:t>8</a:t>
            </a:fld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239CD3"/>
                </a:solidFill>
              </a:rPr>
              <a:t>ПРАКТИЧЕСКОЕ ЗАНЯТИЕ В ИГРОВОЙ ФОРМЕ / 1–4 классы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4561" y="1787877"/>
            <a:ext cx="499916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Практическое занятие в игровой форме предлагается организовать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формате мини-викторины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основанной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 материалах просмотренного фильма.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 викторины позволит, с одной стороны, проверить полученные учащимися знания, с другой стороны, дополнительно их закрепить.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проведения викторины учащимся понадобятся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лист бумаги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ручка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или карандаш.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 общей сложности учащимся 1–4 классов предлагается ответить на 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 вопросов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Исходя из ситуации, педагоги могут сокращать количество вопросов.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2566" y="1787877"/>
            <a:ext cx="5655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Для ответа на вопрос учащимся нужно записать его номер и номер правильного ответа: № 1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2, № 2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—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 и т.д. До начала викторины учащихся можно попросить заранее написать на листочке цифры от 1 до 6, чтобы далее к ним подставить номера правильных ответов.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Педагог может как зачитать вопросы вслух, так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вывести слайд с вопросами на экран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и дополнительно их озвучить.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Проверка ответов выполняется либо педагогом, либо учащимися самостоятельно по слайду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 правильными ответами </a:t>
            </a:r>
            <a:r>
              <a:rPr lang="ru-RU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(см. слайд 10)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 Можно попросить соседей по парте обменяться листочками, проверить друг друга, сверяясь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со слайдом с ответами на экране, и посчитать число правильных ответов.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2566" y="1291983"/>
            <a:ext cx="5449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52AC5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ПРОВЕДЕНИЕ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4560" y="1291983"/>
            <a:ext cx="5097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ФОРМАТ</a:t>
            </a:r>
          </a:p>
        </p:txBody>
      </p:sp>
    </p:spTree>
    <p:extLst>
      <p:ext uri="{BB962C8B-B14F-4D97-AF65-F5344CB8AC3E}">
        <p14:creationId xmlns:p14="http://schemas.microsoft.com/office/powerpoint/2010/main" val="2466184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77130" y="6346411"/>
            <a:ext cx="2743200" cy="365125"/>
          </a:xfrm>
        </p:spPr>
        <p:txBody>
          <a:bodyPr/>
          <a:lstStyle/>
          <a:p>
            <a:fld id="{84049D09-805E-4DF5-800B-D3C77666E972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1730" y="357809"/>
            <a:ext cx="9935817" cy="60628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D92D33"/>
                </a:solidFill>
              </a:rPr>
              <a:t>ВОПРОСЫ</a:t>
            </a:r>
            <a:r>
              <a:rPr lang="ru-RU" sz="2800" dirty="0"/>
              <a:t> </a:t>
            </a:r>
            <a:r>
              <a:rPr lang="ru-RU" sz="2800" dirty="0">
                <a:solidFill>
                  <a:srgbClr val="239CD3"/>
                </a:solidFill>
              </a:rPr>
              <a:t>МИНИ-ВИКТОРИНЫ </a:t>
            </a:r>
            <a:r>
              <a:rPr lang="en-US" sz="2800" dirty="0">
                <a:solidFill>
                  <a:srgbClr val="239CD3"/>
                </a:solidFill>
              </a:rPr>
              <a:t>/</a:t>
            </a:r>
            <a:r>
              <a:rPr lang="ru-RU" sz="2800" dirty="0">
                <a:solidFill>
                  <a:srgbClr val="239CD3"/>
                </a:solidFill>
              </a:rPr>
              <a:t> 1–4 классы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1200" y="1462486"/>
            <a:ext cx="56083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1.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Сколько человек живет в России?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25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146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450 миллионов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человек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8087" y="4815924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6.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Какое имя у талисмана Всероссийской переписи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Тимон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Батон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Випин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1200" y="4797843"/>
            <a:ext cx="5608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3.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Кого в России больше:</a:t>
            </a:r>
          </a:p>
          <a:p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 или девочек?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мальчиков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девочек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18087" y="1462486"/>
            <a:ext cx="52125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4.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Какой город в России самый большой по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Казань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Москва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Новосибирск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8087" y="3160462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5.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Где живет большая часть населения  России: в городах или в сельской местности?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в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городах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в сельской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местности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поровну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200" y="3160462"/>
            <a:ext cx="5282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239CD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Вопрос № 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Что помогает получить точную информацию о численности населения?</a:t>
            </a:r>
          </a:p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Варианты ответа:</a:t>
            </a: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1) расчет 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первый-второй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2) телефонный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опрос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перепись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населения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0817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23571</TotalTime>
  <Words>3354</Words>
  <Application>Microsoft Office PowerPoint</Application>
  <PresentationFormat>Широкоэкранный</PresentationFormat>
  <Paragraphs>604</Paragraphs>
  <Slides>37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0" baseType="lpstr">
      <vt:lpstr>Arial</vt:lpstr>
      <vt:lpstr>Calibri</vt:lpstr>
      <vt:lpstr>Тема Office</vt:lpstr>
      <vt:lpstr>Презентация PowerPoint</vt:lpstr>
      <vt:lpstr>СОДЕРЖАНИЕ</vt:lpstr>
      <vt:lpstr>ВВЕДЕНИЕ</vt:lpstr>
      <vt:lpstr>Презентация PowerPoint</vt:lpstr>
      <vt:lpstr>СТРУКТУРА УРОКА / 1–4 классы </vt:lpstr>
      <vt:lpstr>ВСТУПИТЕЛЬНОЕ СЛОВО УЧИТЕЛЯ / 1–4 классы</vt:lpstr>
      <vt:lpstr>УЧЕБНЫЙ ФИЛЬМ / 1–4 классы  </vt:lpstr>
      <vt:lpstr>ПРАКТИЧЕСКОЕ ЗАНЯТИЕ В ИГРОВОЙ ФОРМЕ / 1–4 классы </vt:lpstr>
      <vt:lpstr>ВОПРОСЫ МИНИ-ВИКТОРИНЫ / 1–4 классы</vt:lpstr>
      <vt:lpstr>ОТВЕТЫ МИНИ-ВИКТОРИНЫ / 1–4 классы</vt:lpstr>
      <vt:lpstr>ЗАВЕРШЕНИЕ УРОКА / 1–4 классы</vt:lpstr>
      <vt:lpstr>Презентация PowerPoint</vt:lpstr>
      <vt:lpstr>СТРУКТУРА УРОКА  / 5–8 классы </vt:lpstr>
      <vt:lpstr>ВСТУПИТЕЛЬНОЕ СЛОВО УЧИТЕЛЯ / 5–8 классы </vt:lpstr>
      <vt:lpstr>УЧЕБНЫЙ ФИЛЬМ / 5–8 классы  </vt:lpstr>
      <vt:lpstr>ПРАКТИЧЕСКОЕ ЗАНЯТИЕ В ИГРОВОЙ ФОРМЕ / 5–8 классы </vt:lpstr>
      <vt:lpstr>ВОПРОСЫ МИНИ-ВИКТОРИНЫ / 5–8 классы</vt:lpstr>
      <vt:lpstr>ВОПРОСЫ МИНИ-ВИКТОРИНЫ / 5–8 классы</vt:lpstr>
      <vt:lpstr>ОТВЕТЫ МИНИ-ВИКТОРИНЫ / 5–8 классы</vt:lpstr>
      <vt:lpstr>ОТВЕТЫ МИНИ-ВИКТОРИНЫ / 5–8 классы</vt:lpstr>
      <vt:lpstr>ЗАВЕРШЕНИЕ УРОКА / 5–8 классы </vt:lpstr>
      <vt:lpstr>Презентация PowerPoint</vt:lpstr>
      <vt:lpstr>СТРУКТУРА УРОКА / 9–11 классы </vt:lpstr>
      <vt:lpstr>ВСТУПИТЕЛЬНОЕ СЛОВО УЧИТЕЛЯ / 9–11 классы </vt:lpstr>
      <vt:lpstr>УЧЕБНЫЙ ФИЛЬМ / 9–11 классы  </vt:lpstr>
      <vt:lpstr>ПРАКТИЧЕСКОЕ ЗАНЯТИЕ В ИГРОВОЙ ФОРМЕ / 9–11 классы </vt:lpstr>
      <vt:lpstr>ВОПРОСЫ МИНИ-ВИКТОРИНЫ / 9–11 классы</vt:lpstr>
      <vt:lpstr>ВОПРОСЫ МИНИ-ВИКТОРИНЫ / 9–11 классы</vt:lpstr>
      <vt:lpstr>ОТВЕТЫ МИНИ-ВИКТОРИНЫ / 9–11 классы</vt:lpstr>
      <vt:lpstr>ОТВЕТЫ МИНИ-ВИКТОРИНЫ / 9–11 классы</vt:lpstr>
      <vt:lpstr>ЗАВЕРШЕНИЕ УРОКА / 9–11 классы </vt:lpstr>
      <vt:lpstr>Презентация PowerPoint</vt:lpstr>
      <vt:lpstr>СПРАВОЧНО</vt:lpstr>
      <vt:lpstr>СПРАВОЧНО</vt:lpstr>
      <vt:lpstr>УДАЛЕННАЯ ФОРМА ПРОВЕДЕНИЯ УРОКОВ</vt:lpstr>
      <vt:lpstr>ПЕРЕЧЕНЬ ПРИЛАГАЕМЫХ МАТЕРИАЛОВ</vt:lpstr>
      <vt:lpstr>ПЕРЕЧЕНЬ ПРИЛАГАЕМЫХ МАТЕРИАЛОВ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Shekhovtsova Valeria</dc:creator>
  <cp:lastModifiedBy>HP</cp:lastModifiedBy>
  <cp:revision>372</cp:revision>
  <dcterms:created xsi:type="dcterms:W3CDTF">2019-10-08T13:20:47Z</dcterms:created>
  <dcterms:modified xsi:type="dcterms:W3CDTF">2021-09-01T18:43:11Z</dcterms:modified>
</cp:coreProperties>
</file>