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17"/>
  </p:notesMasterIdLst>
  <p:handoutMasterIdLst>
    <p:handoutMasterId r:id="rId18"/>
  </p:handoutMasterIdLst>
  <p:sldIdLst>
    <p:sldId id="561" r:id="rId2"/>
    <p:sldId id="568" r:id="rId3"/>
    <p:sldId id="569" r:id="rId4"/>
    <p:sldId id="571" r:id="rId5"/>
    <p:sldId id="572" r:id="rId6"/>
    <p:sldId id="573" r:id="rId7"/>
    <p:sldId id="574" r:id="rId8"/>
    <p:sldId id="575" r:id="rId9"/>
    <p:sldId id="576" r:id="rId10"/>
    <p:sldId id="577" r:id="rId11"/>
    <p:sldId id="579" r:id="rId12"/>
    <p:sldId id="580" r:id="rId13"/>
    <p:sldId id="578" r:id="rId14"/>
    <p:sldId id="582" r:id="rId15"/>
    <p:sldId id="583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2E9F0"/>
    <a:srgbClr val="344529"/>
    <a:srgbClr val="2B3922"/>
    <a:srgbClr val="2E3722"/>
    <a:srgbClr val="FCF7F1"/>
    <a:srgbClr val="B8D233"/>
    <a:srgbClr val="5CC6D6"/>
    <a:srgbClr val="F8D22F"/>
    <a:srgbClr val="F03F2B"/>
    <a:srgbClr val="3488A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B5C320A-F5C8-4FD6-86FF-35D2EBF085B6}" type="datetime1">
              <a:rPr lang="ru-RU" smtClean="0"/>
              <a:pPr rtl="0"/>
              <a:t>30.05.2022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C702C7-E599-40D9-B30E-0392896973B5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Прямоугольник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Прямоугольник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Прямоугольник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 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6506E9A3-1561-45B7-908B-DACC52528ABB}" type="datetime1">
              <a:rPr lang="ru-RU" smtClean="0"/>
              <a:pPr rtl="0"/>
              <a:t>30.05.2022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7770102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9C2F20-7994-4D1E-A01C-96ECBA4612EB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3708790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Прямоугольник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Прямоугольник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Прямоугольник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xmlns="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xmlns="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7B2CE4EA-3B49-4A00-ADF3-7C7272A626C1}" type="datetime1">
              <a:rPr lang="ru-RU" smtClean="0"/>
              <a:pPr rtl="0"/>
              <a:t>30.05.2022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6071433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16848F-27AD-43B9-904C-1CF05D24EB3C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4672162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090412-2DE5-405A-816E-F08FB54EB168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9960713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C2D7CB-4DC1-4BB7-BF00-4C36160857E0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7413146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60D38F-E364-4ED4-9BF4-D7F00FFBE76A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247122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183FEFD-AB08-4CB5-AE4D-2F6B12D8E3B0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8602163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BEA1583-5CEF-4E36-A7FC-D34B7E954D76}" type="datetime1">
              <a:rPr lang="ru-RU" smtClean="0"/>
              <a:pPr rtl="0"/>
              <a:t>30.05.2022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678223080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92B999-6CB2-48D4-8AF6-3D1A5D13436B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3329902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2C98DB-1092-48C4-AD4E-BD3E9D2E2345}" type="datetime1">
              <a:rPr lang="ru-RU" smtClean="0"/>
              <a:pPr rtl="0"/>
              <a:t>30.05.2022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007349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Прямоугольник 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68A786-B8BF-4988-ACBA-DD9B5BC8D522}" type="datetime1">
              <a:rPr lang="ru-RU" smtClean="0"/>
              <a:pPr rtl="0"/>
              <a:t>30.05.2022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transition>
    <p:zoom/>
  </p:transition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r>
                    <a:rPr lang="ru-RU" dirty="0" smtClean="0"/>
                    <a:t>Шевченко Алексей Викторович, </a:t>
                  </a:r>
                  <a:endParaRPr lang="ru-RU" dirty="0"/>
                </a:p>
                <a:p>
                  <a:pPr algn="r"/>
                  <a:r>
                    <a:rPr lang="ru-RU" dirty="0" smtClean="0"/>
                    <a:t>МБОУ «</a:t>
                  </a:r>
                  <a:r>
                    <a:rPr lang="ru-RU" dirty="0" err="1" smtClean="0"/>
                    <a:t>Ливенская</a:t>
                  </a:r>
                  <a:r>
                    <a:rPr lang="ru-RU" dirty="0" smtClean="0"/>
                    <a:t>  СОШ № 1»,</a:t>
                  </a:r>
                </a:p>
                <a:p>
                  <a:pPr algn="r"/>
                  <a:r>
                    <a:rPr lang="ru-RU" dirty="0" err="1" smtClean="0"/>
                    <a:t>Коцарев</a:t>
                  </a:r>
                  <a:r>
                    <a:rPr lang="ru-RU" dirty="0" smtClean="0"/>
                    <a:t> Александр Иванович, </a:t>
                  </a:r>
                </a:p>
                <a:p>
                  <a:pPr algn="r"/>
                  <a:r>
                    <a:rPr lang="ru-RU" dirty="0" smtClean="0"/>
                    <a:t>МБОУ «</a:t>
                  </a:r>
                  <a:r>
                    <a:rPr lang="ru-RU" dirty="0" err="1" smtClean="0"/>
                    <a:t>Засосенская</a:t>
                  </a:r>
                  <a:r>
                    <a:rPr lang="ru-RU" dirty="0" smtClean="0"/>
                    <a:t> СОШ»</a:t>
                  </a:r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2957" y="549583"/>
            <a:ext cx="1924521" cy="17159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67068" y="2556442"/>
            <a:ext cx="10077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</p:spTree>
    <p:extLst>
      <p:ext uri="{BB962C8B-B14F-4D97-AF65-F5344CB8AC3E}">
        <p14:creationId xmlns:p14="http://schemas.microsoft.com/office/powerpoint/2010/main" xmlns="" val="2601402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2B3C68F-6832-42C0-BEE0-8110C1037770}"/>
              </a:ext>
            </a:extLst>
          </p:cNvPr>
          <p:cNvSpPr txBox="1"/>
          <p:nvPr/>
        </p:nvSpPr>
        <p:spPr>
          <a:xfrm>
            <a:off x="860742" y="2149830"/>
            <a:ext cx="100779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 дистанционно?</a:t>
            </a:r>
          </a:p>
          <a:p>
            <a:pPr algn="ctr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 можно заниматься робототехникой «виртуально» и зачем это нужно? Подборка виртуальных сред проектирования и программирования роботов поможет вам перенести занятия в онлайн.</a:t>
            </a:r>
          </a:p>
        </p:txBody>
      </p:sp>
    </p:spTree>
    <p:extLst>
      <p:ext uri="{BB962C8B-B14F-4D97-AF65-F5344CB8AC3E}">
        <p14:creationId xmlns:p14="http://schemas.microsoft.com/office/powerpoint/2010/main" xmlns="" val="245233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0143" y="1583064"/>
            <a:ext cx="114117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182563" algn="l"/>
              </a:tabLst>
            </a:pPr>
            <a:r>
              <a:rPr lang="ru-RU" dirty="0"/>
              <a:t>•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	В виртуальных средах можно заниматься даже без оборудования, только имея компьютер и доступ в интернет.</a:t>
            </a:r>
          </a:p>
          <a:p>
            <a:pPr algn="just">
              <a:tabLst>
                <a:tab pos="182563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•	Владение инструментами САПР (Система Автоматизации Проектных Работ) дает возможности для дальнейшего совершенствования моделей.</a:t>
            </a:r>
          </a:p>
          <a:p>
            <a:pPr algn="just">
              <a:tabLst>
                <a:tab pos="182563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•	Работа в виртуальных программных оболочках позволяет быстрее отлаживать различные программные алгоритмы, которые потом гораздо проще тестировать на реальных роботах (при наличии определенного опыта).</a:t>
            </a:r>
          </a:p>
          <a:p>
            <a:pPr algn="just">
              <a:tabLst>
                <a:tab pos="182563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•	Увлеченные дети могут дома в любое свободное время заниматься созданием конструкций, написанием кода, которые позже тестируют на занятиях в классе. При таком подходе усвоение материала проходит гораздо быстрее.</a:t>
            </a:r>
          </a:p>
          <a:p>
            <a:pPr algn="just">
              <a:tabLst>
                <a:tab pos="182563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•	В виртуальных средах можно проводить соревнования.</a:t>
            </a:r>
          </a:p>
          <a:p>
            <a:pPr algn="just">
              <a:tabLst>
                <a:tab pos="182563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•	На крупных соревнованиях возрастают требования к участникам - недостаточно только прийти на площадку и запустить собранного и настроенного дома робота.</a:t>
            </a:r>
          </a:p>
        </p:txBody>
      </p:sp>
    </p:spTree>
    <p:extLst>
      <p:ext uri="{BB962C8B-B14F-4D97-AF65-F5344CB8AC3E}">
        <p14:creationId xmlns:p14="http://schemas.microsoft.com/office/powerpoint/2010/main" xmlns="" val="3354881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1078" y="2204932"/>
            <a:ext cx="4809363" cy="32724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845" y="2211481"/>
            <a:ext cx="4330243" cy="32302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7181" y="1828800"/>
            <a:ext cx="11366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n-NO" b="1" dirty="0" smtClean="0">
                <a:solidFill>
                  <a:schemeClr val="accent3"/>
                </a:solidFill>
              </a:rPr>
              <a:t>Lego </a:t>
            </a:r>
            <a:r>
              <a:rPr lang="nn-NO" b="1" dirty="0">
                <a:solidFill>
                  <a:schemeClr val="accent3"/>
                </a:solidFill>
              </a:rPr>
              <a:t>Digital Designer (LDD) https://www.lego.com/en-us/ldd</a:t>
            </a:r>
            <a:endParaRPr lang="ru-RU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679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89047" y="1602962"/>
            <a:ext cx="1003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Studio </a:t>
            </a:r>
            <a:r>
              <a:rPr lang="en-US" b="1" dirty="0">
                <a:solidFill>
                  <a:schemeClr val="accent1"/>
                </a:solidFill>
              </a:rPr>
              <a:t>2.0 https://www.bricklink.com/v3/studio/download.page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45693" y="2086987"/>
            <a:ext cx="4124171" cy="31394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549" y="2103801"/>
            <a:ext cx="5855243" cy="32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083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4299" y="1767840"/>
            <a:ext cx="11132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tx2"/>
                </a:solidFill>
              </a:rPr>
              <a:t>Ldraw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>
                <a:solidFill>
                  <a:schemeClr val="tx2"/>
                </a:solidFill>
              </a:rPr>
              <a:t>https://www.ldraw.org</a:t>
            </a:r>
            <a:endParaRPr lang="ru-RU" sz="20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2976" y="2104423"/>
            <a:ext cx="6294717" cy="29098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19" y="2235562"/>
            <a:ext cx="5122981" cy="27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0524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3327" y="1583064"/>
            <a:ext cx="793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5"/>
                </a:solidFill>
              </a:rPr>
              <a:t>Lego Digital </a:t>
            </a:r>
            <a:r>
              <a:rPr lang="en-US" sz="2000" b="1" dirty="0" err="1">
                <a:solidFill>
                  <a:schemeClr val="accent5"/>
                </a:solidFill>
              </a:rPr>
              <a:t>Disigner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79" y="1971007"/>
            <a:ext cx="4913377" cy="35389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1056" y="2003325"/>
            <a:ext cx="6400799" cy="341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5517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62912" y="1767840"/>
            <a:ext cx="8339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SnapCAD</a:t>
            </a:r>
            <a:endParaRPr lang="ru-RU" b="1" dirty="0">
              <a:solidFill>
                <a:schemeClr val="accent5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870" y="2137171"/>
            <a:ext cx="5167013" cy="3559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8559" y="2164788"/>
            <a:ext cx="6164529" cy="350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4524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21408" y="1706880"/>
            <a:ext cx="9022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/>
                </a:solidFill>
              </a:rPr>
              <a:t>Симуляторы </a:t>
            </a:r>
            <a:r>
              <a:rPr lang="en-US" sz="2000" b="1" dirty="0">
                <a:solidFill>
                  <a:schemeClr val="accent2"/>
                </a:solidFill>
              </a:rPr>
              <a:t>Virtual Robotics Toolkit</a:t>
            </a:r>
            <a:endParaRPr lang="ru-RU" sz="2000" b="1" dirty="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286" y="2090868"/>
            <a:ext cx="5951305" cy="31638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591" y="2070970"/>
            <a:ext cx="5425018" cy="318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778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3327" y="1583064"/>
            <a:ext cx="8255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2"/>
                </a:solidFill>
              </a:rPr>
              <a:t>Robot Virtual Worlds</a:t>
            </a:r>
            <a:endParaRPr lang="ru-RU" sz="2000" b="1" dirty="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6667" y="1913591"/>
            <a:ext cx="5217072" cy="31873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" y="1924030"/>
            <a:ext cx="6108986" cy="333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7050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62656" y="1566594"/>
            <a:ext cx="677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TRIK Studio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6055" y="1972294"/>
            <a:ext cx="5676329" cy="30541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079" y="1972293"/>
            <a:ext cx="5625674" cy="305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160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74848" y="1583064"/>
            <a:ext cx="6559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3"/>
                </a:solidFill>
              </a:rPr>
              <a:t>Open Roberta</a:t>
            </a:r>
            <a:endParaRPr lang="ru-RU" sz="2000" b="1" dirty="0"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809" y="1945077"/>
            <a:ext cx="5621285" cy="31775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5094" y="1950218"/>
            <a:ext cx="5628850" cy="31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3373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7953" y="1583064"/>
            <a:ext cx="11399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b="1" dirty="0">
                <a:solidFill>
                  <a:schemeClr val="accent3"/>
                </a:solidFill>
              </a:rPr>
              <a:t>Д</a:t>
            </a:r>
            <a:r>
              <a:rPr lang="ru-RU" b="1" dirty="0" smtClean="0">
                <a:solidFill>
                  <a:schemeClr val="accent3"/>
                </a:solidFill>
              </a:rPr>
              <a:t>ля </a:t>
            </a:r>
            <a:r>
              <a:rPr lang="ru-RU" b="1" dirty="0">
                <a:solidFill>
                  <a:schemeClr val="accent3"/>
                </a:solidFill>
              </a:rPr>
              <a:t>развития конструкторского мышления стоит рассмотреть </a:t>
            </a:r>
            <a:r>
              <a:rPr lang="ru-RU" b="1" dirty="0" smtClean="0">
                <a:solidFill>
                  <a:schemeClr val="accent3"/>
                </a:solidFill>
              </a:rPr>
              <a:t>игры </a:t>
            </a:r>
            <a:r>
              <a:rPr lang="ru-RU" b="1" dirty="0" err="1" smtClean="0">
                <a:solidFill>
                  <a:schemeClr val="accent3"/>
                </a:solidFill>
              </a:rPr>
              <a:t>ColoBot</a:t>
            </a:r>
            <a:r>
              <a:rPr lang="en-US" b="1" dirty="0" smtClean="0">
                <a:solidFill>
                  <a:schemeClr val="accent3"/>
                </a:solidFill>
              </a:rPr>
              <a:t>,</a:t>
            </a:r>
            <a:r>
              <a:rPr lang="ru-RU" b="1" dirty="0" smtClean="0">
                <a:solidFill>
                  <a:schemeClr val="accent3"/>
                </a:solidFill>
              </a:rPr>
              <a:t> </a:t>
            </a:r>
            <a:r>
              <a:rPr lang="ru-RU" b="1" dirty="0" err="1">
                <a:solidFill>
                  <a:schemeClr val="accent3"/>
                </a:solidFill>
              </a:rPr>
              <a:t>Bad</a:t>
            </a:r>
            <a:r>
              <a:rPr lang="ru-RU" b="1" dirty="0">
                <a:solidFill>
                  <a:schemeClr val="accent3"/>
                </a:solidFill>
              </a:rPr>
              <a:t> </a:t>
            </a:r>
            <a:r>
              <a:rPr lang="ru-RU" b="1" dirty="0" err="1">
                <a:solidFill>
                  <a:schemeClr val="accent3"/>
                </a:solidFill>
              </a:rPr>
              <a:t>Piggies</a:t>
            </a:r>
            <a:r>
              <a:rPr lang="ru-RU" b="1" dirty="0">
                <a:solidFill>
                  <a:schemeClr val="accent3"/>
                </a:solidFill>
              </a:rPr>
              <a:t> – для смартфонов и планшетов, в которую с удовольствием играют и успешно осваивают основы физики и конструирования и дошкольники, и взрослые.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5856" y="2443516"/>
            <a:ext cx="6079469" cy="38108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775" y="2443516"/>
            <a:ext cx="5301081" cy="381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0897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37858" y="1602962"/>
            <a:ext cx="8366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3"/>
                </a:solidFill>
              </a:rPr>
              <a:t>Эмуляторы EV3 и виртуальные </a:t>
            </a:r>
            <a:r>
              <a:rPr lang="ru-RU" sz="2000" b="1" dirty="0" smtClean="0">
                <a:solidFill>
                  <a:schemeClr val="accent3"/>
                </a:solidFill>
              </a:rPr>
              <a:t>среды </a:t>
            </a:r>
            <a:r>
              <a:rPr lang="ru-RU" sz="2000" b="1" dirty="0" err="1" smtClean="0">
                <a:solidFill>
                  <a:schemeClr val="accent3"/>
                </a:solidFill>
              </a:rPr>
              <a:t>CoderZ</a:t>
            </a:r>
            <a:endParaRPr lang="ru-RU" sz="2000" b="1" dirty="0"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0108" y="1960947"/>
            <a:ext cx="5773036" cy="37205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9" y="1955292"/>
            <a:ext cx="5576449" cy="372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758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ED6687DA-A57C-46F6-AE92-9209CB0560BE}"/>
              </a:ext>
            </a:extLst>
          </p:cNvPr>
          <p:cNvGrpSpPr/>
          <p:nvPr/>
        </p:nvGrpSpPr>
        <p:grpSpPr>
          <a:xfrm>
            <a:off x="0" y="4817989"/>
            <a:ext cx="12199676" cy="2102156"/>
            <a:chOff x="-12440" y="4386262"/>
            <a:chExt cx="12204440" cy="2468457"/>
          </a:xfrm>
          <a:solidFill>
            <a:srgbClr val="0070C0"/>
          </a:solidFill>
        </p:grpSpPr>
        <p:sp>
          <p:nvSpPr>
            <p:cNvPr id="10" name="Диагональная полоса 2">
              <a:extLst>
                <a:ext uri="{FF2B5EF4-FFF2-40B4-BE49-F238E27FC236}">
                  <a16:creationId xmlns:a16="http://schemas.microsoft.com/office/drawing/2014/main" xmlns="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xmlns="" id="{9B0F2196-AEE2-4FFC-B1B8-290BE5201273}"/>
                </a:ext>
              </a:extLst>
            </p:cNvPr>
            <p:cNvGrpSpPr/>
            <p:nvPr/>
          </p:nvGrpSpPr>
          <p:grpSpPr>
            <a:xfrm>
              <a:off x="-12440" y="4448485"/>
              <a:ext cx="12204440" cy="2406234"/>
              <a:chOff x="-12440" y="4448485"/>
              <a:chExt cx="12204440" cy="2406234"/>
            </a:xfrm>
            <a:grpFill/>
          </p:grpSpPr>
          <p:sp>
            <p:nvSpPr>
              <p:cNvPr id="12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xmlns="" id="{C1285B2F-9321-4621-BDD1-6D4D07B3B56E}"/>
                  </a:ext>
                </a:extLst>
              </p:cNvPr>
              <p:cNvSpPr/>
              <p:nvPr/>
            </p:nvSpPr>
            <p:spPr>
              <a:xfrm>
                <a:off x="-12440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xmlns="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63955"/>
                <a:chOff x="-1" y="4448485"/>
                <a:chExt cx="12192001" cy="2363955"/>
              </a:xfrm>
              <a:grpFill/>
            </p:grpSpPr>
            <p:sp>
              <p:nvSpPr>
                <p:cNvPr id="16" name="Диагональная полоса 2">
                  <a:extLst>
                    <a:ext uri="{FF2B5EF4-FFF2-40B4-BE49-F238E27FC236}">
                      <a16:creationId xmlns:a16="http://schemas.microsoft.com/office/drawing/2014/main" xmlns="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Равнобедренный треугольник 5">
                  <a:extLst>
                    <a:ext uri="{FF2B5EF4-FFF2-40B4-BE49-F238E27FC236}">
                      <a16:creationId xmlns:a16="http://schemas.microsoft.com/office/drawing/2014/main" xmlns="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0" y="4551132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99" y="468400"/>
            <a:ext cx="1253559" cy="1114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37858" y="323308"/>
            <a:ext cx="10077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«Особенности преподавания робототехники в основной школе в рамках внеурочной деятельности»</a:t>
            </a:r>
          </a:p>
        </p:txBody>
      </p:sp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441822" y="6328315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2022 год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2336" y="2555259"/>
            <a:ext cx="11399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5">
                    <a:lumMod val="50000"/>
                  </a:schemeClr>
                </a:solidFill>
              </a:rPr>
              <a:t>До новых встреч</a:t>
            </a:r>
            <a:endParaRPr lang="ru-RU" sz="6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600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1798989_TF78438558" id="{9E57F44F-DA93-4254-91DF-B1426C3EFFA1}" vid="{65451059-DDF1-4B5B-9523-2E5E6136842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{66E1CB4C-1926-4F7C-94B9-085838E7B3BC}tf78438558_win32</Template>
  <TotalTime>0</TotalTime>
  <Words>308</Words>
  <Application>Microsoft Office PowerPoint</Application>
  <PresentationFormat>Произвольный</PresentationFormat>
  <Paragraphs>113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СавонVTI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2022-03-14T07:56:29Z</dcterms:created>
  <dcterms:modified xsi:type="dcterms:W3CDTF">2022-05-30T11:45:12Z</dcterms:modified>
</cp:coreProperties>
</file>