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8"/>
  </p:notesMasterIdLst>
  <p:sldIdLst>
    <p:sldId id="398" r:id="rId4"/>
    <p:sldId id="399" r:id="rId5"/>
    <p:sldId id="407" r:id="rId6"/>
    <p:sldId id="411" r:id="rId7"/>
    <p:sldId id="408" r:id="rId8"/>
    <p:sldId id="410" r:id="rId9"/>
    <p:sldId id="409" r:id="rId10"/>
    <p:sldId id="417" r:id="rId11"/>
    <p:sldId id="416" r:id="rId12"/>
    <p:sldId id="415" r:id="rId13"/>
    <p:sldId id="414" r:id="rId14"/>
    <p:sldId id="392" r:id="rId15"/>
    <p:sldId id="413" r:id="rId16"/>
    <p:sldId id="39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944A"/>
    <a:srgbClr val="599341"/>
    <a:srgbClr val="AAE2FF"/>
    <a:srgbClr val="00A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66" autoAdjust="0"/>
    <p:restoredTop sz="95243"/>
  </p:normalViewPr>
  <p:slideViewPr>
    <p:cSldViewPr snapToGrid="0">
      <p:cViewPr varScale="1">
        <p:scale>
          <a:sx n="84" d="100"/>
          <a:sy n="84" d="100"/>
        </p:scale>
        <p:origin x="-3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F8C250-7A74-4B17-B74A-B02D605847C1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783E6F1-6145-4BA2-8BA8-531EF81181D4}">
      <dgm:prSet phldrT="[Текст]"/>
      <dgm:spPr/>
      <dgm:t>
        <a:bodyPr/>
        <a:lstStyle/>
        <a:p>
          <a:r>
            <a:rPr lang="ru-RU" dirty="0" smtClean="0"/>
            <a:t>Индивидуальный проект</a:t>
          </a:r>
          <a:endParaRPr lang="ru-RU" dirty="0"/>
        </a:p>
      </dgm:t>
    </dgm:pt>
    <dgm:pt modelId="{E2D828AD-BDAE-47AE-92CA-160AD90BC4A1}" type="parTrans" cxnId="{65535C15-0653-4F09-B41C-21B0B3827592}">
      <dgm:prSet/>
      <dgm:spPr/>
      <dgm:t>
        <a:bodyPr/>
        <a:lstStyle/>
        <a:p>
          <a:endParaRPr lang="ru-RU"/>
        </a:p>
      </dgm:t>
    </dgm:pt>
    <dgm:pt modelId="{2CD11CDE-D444-4B26-9849-9B542811B325}" type="sibTrans" cxnId="{65535C15-0653-4F09-B41C-21B0B3827592}">
      <dgm:prSet/>
      <dgm:spPr/>
      <dgm:t>
        <a:bodyPr/>
        <a:lstStyle/>
        <a:p>
          <a:endParaRPr lang="ru-RU"/>
        </a:p>
      </dgm:t>
    </dgm:pt>
    <dgm:pt modelId="{CC1943E3-D240-460A-AB61-83C4385CEBA7}">
      <dgm:prSet phldrT="[Текст]"/>
      <dgm:spPr/>
      <dgm:t>
        <a:bodyPr/>
        <a:lstStyle/>
        <a:p>
          <a:r>
            <a:rPr lang="ru-RU" dirty="0" smtClean="0"/>
            <a:t>ВУЗ, СУЗ</a:t>
          </a:r>
          <a:endParaRPr lang="ru-RU" dirty="0"/>
        </a:p>
      </dgm:t>
    </dgm:pt>
    <dgm:pt modelId="{C481ECDE-6415-499C-8110-7AD1E18EB441}" type="parTrans" cxnId="{BF692669-2CE0-4F0C-A85E-EDE90630FDC4}">
      <dgm:prSet/>
      <dgm:spPr/>
      <dgm:t>
        <a:bodyPr/>
        <a:lstStyle/>
        <a:p>
          <a:endParaRPr lang="ru-RU"/>
        </a:p>
      </dgm:t>
    </dgm:pt>
    <dgm:pt modelId="{06184C72-F2AB-410C-9CB6-2121E438F6EE}" type="sibTrans" cxnId="{BF692669-2CE0-4F0C-A85E-EDE90630FDC4}">
      <dgm:prSet/>
      <dgm:spPr/>
      <dgm:t>
        <a:bodyPr/>
        <a:lstStyle/>
        <a:p>
          <a:endParaRPr lang="ru-RU"/>
        </a:p>
      </dgm:t>
    </dgm:pt>
    <dgm:pt modelId="{EDAD86B6-BE21-4542-9385-5A107D3CC8D3}">
      <dgm:prSet phldrT="[Текст]"/>
      <dgm:spPr/>
      <dgm:t>
        <a:bodyPr/>
        <a:lstStyle/>
        <a:p>
          <a:r>
            <a:rPr lang="ru-RU" dirty="0" smtClean="0"/>
            <a:t>Проектная деятельность</a:t>
          </a:r>
          <a:endParaRPr lang="ru-RU" dirty="0"/>
        </a:p>
      </dgm:t>
    </dgm:pt>
    <dgm:pt modelId="{AC16CAD3-C9CE-4FBC-80F5-549EAB50A282}" type="parTrans" cxnId="{E095AE5E-2948-4494-B18E-05D39EB50B58}">
      <dgm:prSet/>
      <dgm:spPr/>
      <dgm:t>
        <a:bodyPr/>
        <a:lstStyle/>
        <a:p>
          <a:endParaRPr lang="ru-RU"/>
        </a:p>
      </dgm:t>
    </dgm:pt>
    <dgm:pt modelId="{ECB4809A-ABFB-463C-8622-ABE4F5A50E7D}" type="sibTrans" cxnId="{E095AE5E-2948-4494-B18E-05D39EB50B58}">
      <dgm:prSet/>
      <dgm:spPr/>
      <dgm:t>
        <a:bodyPr/>
        <a:lstStyle/>
        <a:p>
          <a:endParaRPr lang="ru-RU"/>
        </a:p>
      </dgm:t>
    </dgm:pt>
    <dgm:pt modelId="{E78CC24C-82E8-4470-8B3B-A3D63E2CC8AE}">
      <dgm:prSet phldrT="[Текст]"/>
      <dgm:spPr/>
      <dgm:t>
        <a:bodyPr/>
        <a:lstStyle/>
        <a:p>
          <a:r>
            <a:rPr lang="ru-RU" dirty="0" smtClean="0"/>
            <a:t>Внеурочная деятельность</a:t>
          </a:r>
          <a:endParaRPr lang="ru-RU" dirty="0"/>
        </a:p>
      </dgm:t>
    </dgm:pt>
    <dgm:pt modelId="{90965AE9-EA02-4D80-94B5-7E9AA975E5E5}" type="parTrans" cxnId="{5750D5FB-AE64-4427-96FA-C4C2F32230AD}">
      <dgm:prSet/>
      <dgm:spPr/>
      <dgm:t>
        <a:bodyPr/>
        <a:lstStyle/>
        <a:p>
          <a:endParaRPr lang="ru-RU"/>
        </a:p>
      </dgm:t>
    </dgm:pt>
    <dgm:pt modelId="{732FB27E-A72E-4896-BFC5-FB3BB36E39DE}" type="sibTrans" cxnId="{5750D5FB-AE64-4427-96FA-C4C2F32230AD}">
      <dgm:prSet/>
      <dgm:spPr/>
      <dgm:t>
        <a:bodyPr/>
        <a:lstStyle/>
        <a:p>
          <a:endParaRPr lang="ru-RU"/>
        </a:p>
      </dgm:t>
    </dgm:pt>
    <dgm:pt modelId="{A9A7FAAF-8DFF-4D2A-8323-1E6D5424EA19}">
      <dgm:prSet phldrT="[Текст]"/>
      <dgm:spPr/>
      <dgm:t>
        <a:bodyPr/>
        <a:lstStyle/>
        <a:p>
          <a:r>
            <a:rPr lang="ru-RU" dirty="0" smtClean="0"/>
            <a:t>Реальное предприятие</a:t>
          </a:r>
          <a:endParaRPr lang="ru-RU" dirty="0"/>
        </a:p>
      </dgm:t>
    </dgm:pt>
    <dgm:pt modelId="{AC3223D1-6C4C-420D-BE52-68D33EA256C5}" type="parTrans" cxnId="{C9E3772A-0319-42EA-81E4-736F77425D5E}">
      <dgm:prSet/>
      <dgm:spPr/>
      <dgm:t>
        <a:bodyPr/>
        <a:lstStyle/>
        <a:p>
          <a:endParaRPr lang="ru-RU"/>
        </a:p>
      </dgm:t>
    </dgm:pt>
    <dgm:pt modelId="{CA0562D4-8D57-409D-94C3-549967B51614}" type="sibTrans" cxnId="{C9E3772A-0319-42EA-81E4-736F77425D5E}">
      <dgm:prSet/>
      <dgm:spPr/>
      <dgm:t>
        <a:bodyPr/>
        <a:lstStyle/>
        <a:p>
          <a:endParaRPr lang="ru-RU"/>
        </a:p>
      </dgm:t>
    </dgm:pt>
    <dgm:pt modelId="{0BAD7F5B-7987-4B65-9D83-961C21025141}" type="pres">
      <dgm:prSet presAssocID="{CDF8C250-7A74-4B17-B74A-B02D605847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37A296B-3A19-4D33-B81E-1EC6794C46B3}" type="pres">
      <dgm:prSet presAssocID="{CDF8C250-7A74-4B17-B74A-B02D605847C1}" presName="cycle" presStyleCnt="0"/>
      <dgm:spPr/>
    </dgm:pt>
    <dgm:pt modelId="{F084BE1E-7CBF-4BEF-AB5A-93CCD59C0AAD}" type="pres">
      <dgm:prSet presAssocID="{B783E6F1-6145-4BA2-8BA8-531EF81181D4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A25F03-56C9-46B2-9A02-39FF156500ED}" type="pres">
      <dgm:prSet presAssocID="{2CD11CDE-D444-4B26-9849-9B542811B325}" presName="sibTransFirstNode" presStyleLbl="bgShp" presStyleIdx="0" presStyleCnt="1"/>
      <dgm:spPr/>
      <dgm:t>
        <a:bodyPr/>
        <a:lstStyle/>
        <a:p>
          <a:endParaRPr lang="ru-RU"/>
        </a:p>
      </dgm:t>
    </dgm:pt>
    <dgm:pt modelId="{0A385501-4988-4BBF-B1B2-F88CEFE71155}" type="pres">
      <dgm:prSet presAssocID="{CC1943E3-D240-460A-AB61-83C4385CEBA7}" presName="nodeFollowingNodes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F53B0-646E-4679-AA90-AD3144EE7717}" type="pres">
      <dgm:prSet presAssocID="{EDAD86B6-BE21-4542-9385-5A107D3CC8D3}" presName="nodeFollowingNodes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1423CA-C74B-4C6D-AE49-CCCFA32F33AE}" type="pres">
      <dgm:prSet presAssocID="{E78CC24C-82E8-4470-8B3B-A3D63E2CC8AE}" presName="nodeFollowingNodes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2DE8AA-7137-45C3-A25D-8F20D32D83B3}" type="pres">
      <dgm:prSet presAssocID="{A9A7FAAF-8DFF-4D2A-8323-1E6D5424EA19}" presName="nodeFollowingNodes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535C15-0653-4F09-B41C-21B0B3827592}" srcId="{CDF8C250-7A74-4B17-B74A-B02D605847C1}" destId="{B783E6F1-6145-4BA2-8BA8-531EF81181D4}" srcOrd="0" destOrd="0" parTransId="{E2D828AD-BDAE-47AE-92CA-160AD90BC4A1}" sibTransId="{2CD11CDE-D444-4B26-9849-9B542811B325}"/>
    <dgm:cxn modelId="{3B9DF8D9-79F2-4E05-9869-31E1594578C1}" type="presOf" srcId="{CDF8C250-7A74-4B17-B74A-B02D605847C1}" destId="{0BAD7F5B-7987-4B65-9D83-961C21025141}" srcOrd="0" destOrd="0" presId="urn:microsoft.com/office/officeart/2005/8/layout/cycle3"/>
    <dgm:cxn modelId="{0EC7DC3F-7219-44D0-AA4D-09E4A891FF04}" type="presOf" srcId="{EDAD86B6-BE21-4542-9385-5A107D3CC8D3}" destId="{038F53B0-646E-4679-AA90-AD3144EE7717}" srcOrd="0" destOrd="0" presId="urn:microsoft.com/office/officeart/2005/8/layout/cycle3"/>
    <dgm:cxn modelId="{C9E3772A-0319-42EA-81E4-736F77425D5E}" srcId="{CDF8C250-7A74-4B17-B74A-B02D605847C1}" destId="{A9A7FAAF-8DFF-4D2A-8323-1E6D5424EA19}" srcOrd="4" destOrd="0" parTransId="{AC3223D1-6C4C-420D-BE52-68D33EA256C5}" sibTransId="{CA0562D4-8D57-409D-94C3-549967B51614}"/>
    <dgm:cxn modelId="{5750D5FB-AE64-4427-96FA-C4C2F32230AD}" srcId="{CDF8C250-7A74-4B17-B74A-B02D605847C1}" destId="{E78CC24C-82E8-4470-8B3B-A3D63E2CC8AE}" srcOrd="3" destOrd="0" parTransId="{90965AE9-EA02-4D80-94B5-7E9AA975E5E5}" sibTransId="{732FB27E-A72E-4896-BFC5-FB3BB36E39DE}"/>
    <dgm:cxn modelId="{E095AE5E-2948-4494-B18E-05D39EB50B58}" srcId="{CDF8C250-7A74-4B17-B74A-B02D605847C1}" destId="{EDAD86B6-BE21-4542-9385-5A107D3CC8D3}" srcOrd="2" destOrd="0" parTransId="{AC16CAD3-C9CE-4FBC-80F5-549EAB50A282}" sibTransId="{ECB4809A-ABFB-463C-8622-ABE4F5A50E7D}"/>
    <dgm:cxn modelId="{BE49A56C-2B8F-4AD3-87AC-0D18F645F6E0}" type="presOf" srcId="{2CD11CDE-D444-4B26-9849-9B542811B325}" destId="{97A25F03-56C9-46B2-9A02-39FF156500ED}" srcOrd="0" destOrd="0" presId="urn:microsoft.com/office/officeart/2005/8/layout/cycle3"/>
    <dgm:cxn modelId="{B7554854-882C-45CE-8519-6B4BF6CC503E}" type="presOf" srcId="{CC1943E3-D240-460A-AB61-83C4385CEBA7}" destId="{0A385501-4988-4BBF-B1B2-F88CEFE71155}" srcOrd="0" destOrd="0" presId="urn:microsoft.com/office/officeart/2005/8/layout/cycle3"/>
    <dgm:cxn modelId="{D888B595-41E1-480D-AD74-DF3993FAA8BB}" type="presOf" srcId="{A9A7FAAF-8DFF-4D2A-8323-1E6D5424EA19}" destId="{D02DE8AA-7137-45C3-A25D-8F20D32D83B3}" srcOrd="0" destOrd="0" presId="urn:microsoft.com/office/officeart/2005/8/layout/cycle3"/>
    <dgm:cxn modelId="{77AEF127-48F0-4041-9779-F868CFE9AE8F}" type="presOf" srcId="{E78CC24C-82E8-4470-8B3B-A3D63E2CC8AE}" destId="{541423CA-C74B-4C6D-AE49-CCCFA32F33AE}" srcOrd="0" destOrd="0" presId="urn:microsoft.com/office/officeart/2005/8/layout/cycle3"/>
    <dgm:cxn modelId="{1BF8F60C-D1F2-4CC4-8E51-91813CF67A80}" type="presOf" srcId="{B783E6F1-6145-4BA2-8BA8-531EF81181D4}" destId="{F084BE1E-7CBF-4BEF-AB5A-93CCD59C0AAD}" srcOrd="0" destOrd="0" presId="urn:microsoft.com/office/officeart/2005/8/layout/cycle3"/>
    <dgm:cxn modelId="{BF692669-2CE0-4F0C-A85E-EDE90630FDC4}" srcId="{CDF8C250-7A74-4B17-B74A-B02D605847C1}" destId="{CC1943E3-D240-460A-AB61-83C4385CEBA7}" srcOrd="1" destOrd="0" parTransId="{C481ECDE-6415-499C-8110-7AD1E18EB441}" sibTransId="{06184C72-F2AB-410C-9CB6-2121E438F6EE}"/>
    <dgm:cxn modelId="{DF60B306-E514-41BD-A90A-58A2CC45B904}" type="presParOf" srcId="{0BAD7F5B-7987-4B65-9D83-961C21025141}" destId="{937A296B-3A19-4D33-B81E-1EC6794C46B3}" srcOrd="0" destOrd="0" presId="urn:microsoft.com/office/officeart/2005/8/layout/cycle3"/>
    <dgm:cxn modelId="{3AC6054C-A095-4C67-BB3E-4CEABD840B6D}" type="presParOf" srcId="{937A296B-3A19-4D33-B81E-1EC6794C46B3}" destId="{F084BE1E-7CBF-4BEF-AB5A-93CCD59C0AAD}" srcOrd="0" destOrd="0" presId="urn:microsoft.com/office/officeart/2005/8/layout/cycle3"/>
    <dgm:cxn modelId="{BFCD83BA-487F-42C3-BAF8-298245F52B89}" type="presParOf" srcId="{937A296B-3A19-4D33-B81E-1EC6794C46B3}" destId="{97A25F03-56C9-46B2-9A02-39FF156500ED}" srcOrd="1" destOrd="0" presId="urn:microsoft.com/office/officeart/2005/8/layout/cycle3"/>
    <dgm:cxn modelId="{E6088E8E-9560-4D63-9DC6-617D6370BC8E}" type="presParOf" srcId="{937A296B-3A19-4D33-B81E-1EC6794C46B3}" destId="{0A385501-4988-4BBF-B1B2-F88CEFE71155}" srcOrd="2" destOrd="0" presId="urn:microsoft.com/office/officeart/2005/8/layout/cycle3"/>
    <dgm:cxn modelId="{933798A5-BF84-4AF7-9B5E-B77402517BF1}" type="presParOf" srcId="{937A296B-3A19-4D33-B81E-1EC6794C46B3}" destId="{038F53B0-646E-4679-AA90-AD3144EE7717}" srcOrd="3" destOrd="0" presId="urn:microsoft.com/office/officeart/2005/8/layout/cycle3"/>
    <dgm:cxn modelId="{9B158060-E34A-49C6-8058-774565B2FAA4}" type="presParOf" srcId="{937A296B-3A19-4D33-B81E-1EC6794C46B3}" destId="{541423CA-C74B-4C6D-AE49-CCCFA32F33AE}" srcOrd="4" destOrd="0" presId="urn:microsoft.com/office/officeart/2005/8/layout/cycle3"/>
    <dgm:cxn modelId="{3A7FAD25-5B08-4B46-B107-725107F4EB2B}" type="presParOf" srcId="{937A296B-3A19-4D33-B81E-1EC6794C46B3}" destId="{D02DE8AA-7137-45C3-A25D-8F20D32D83B3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25F03-56C9-46B2-9A02-39FF156500ED}">
      <dsp:nvSpPr>
        <dsp:cNvPr id="0" name=""/>
        <dsp:cNvSpPr/>
      </dsp:nvSpPr>
      <dsp:spPr>
        <a:xfrm>
          <a:off x="1374164" y="-32039"/>
          <a:ext cx="5379671" cy="5379671"/>
        </a:xfrm>
        <a:prstGeom prst="circularArrow">
          <a:avLst>
            <a:gd name="adj1" fmla="val 5544"/>
            <a:gd name="adj2" fmla="val 330680"/>
            <a:gd name="adj3" fmla="val 13767645"/>
            <a:gd name="adj4" fmla="val 17391005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84BE1E-7CBF-4BEF-AB5A-93CCD59C0AAD}">
      <dsp:nvSpPr>
        <dsp:cNvPr id="0" name=""/>
        <dsp:cNvSpPr/>
      </dsp:nvSpPr>
      <dsp:spPr>
        <a:xfrm>
          <a:off x="2799953" y="2274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Индивидуальный проект</a:t>
          </a:r>
          <a:endParaRPr lang="ru-RU" sz="2300" kern="1200" dirty="0"/>
        </a:p>
      </dsp:txBody>
      <dsp:txXfrm>
        <a:off x="2861659" y="63980"/>
        <a:ext cx="2404681" cy="1140634"/>
      </dsp:txXfrm>
    </dsp:sp>
    <dsp:sp modelId="{0A385501-4988-4BBF-B1B2-F88CEFE71155}">
      <dsp:nvSpPr>
        <dsp:cNvPr id="0" name=""/>
        <dsp:cNvSpPr/>
      </dsp:nvSpPr>
      <dsp:spPr>
        <a:xfrm>
          <a:off x="4981774" y="1587460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ВУЗ, СУЗ</a:t>
          </a:r>
          <a:endParaRPr lang="ru-RU" sz="2300" kern="1200" dirty="0"/>
        </a:p>
      </dsp:txBody>
      <dsp:txXfrm>
        <a:off x="5043480" y="1649166"/>
        <a:ext cx="2404681" cy="1140634"/>
      </dsp:txXfrm>
    </dsp:sp>
    <dsp:sp modelId="{038F53B0-646E-4679-AA90-AD3144EE7717}">
      <dsp:nvSpPr>
        <dsp:cNvPr id="0" name=""/>
        <dsp:cNvSpPr/>
      </dsp:nvSpPr>
      <dsp:spPr>
        <a:xfrm>
          <a:off x="4148393" y="4152345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Проектная деятельность</a:t>
          </a:r>
          <a:endParaRPr lang="ru-RU" sz="2300" kern="1200" dirty="0"/>
        </a:p>
      </dsp:txBody>
      <dsp:txXfrm>
        <a:off x="4210099" y="4214051"/>
        <a:ext cx="2404681" cy="1140634"/>
      </dsp:txXfrm>
    </dsp:sp>
    <dsp:sp modelId="{541423CA-C74B-4C6D-AE49-CCCFA32F33AE}">
      <dsp:nvSpPr>
        <dsp:cNvPr id="0" name=""/>
        <dsp:cNvSpPr/>
      </dsp:nvSpPr>
      <dsp:spPr>
        <a:xfrm>
          <a:off x="1451513" y="4152345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Внеурочная деятельность</a:t>
          </a:r>
          <a:endParaRPr lang="ru-RU" sz="2300" kern="1200" dirty="0"/>
        </a:p>
      </dsp:txBody>
      <dsp:txXfrm>
        <a:off x="1513219" y="4214051"/>
        <a:ext cx="2404681" cy="1140634"/>
      </dsp:txXfrm>
    </dsp:sp>
    <dsp:sp modelId="{D02DE8AA-7137-45C3-A25D-8F20D32D83B3}">
      <dsp:nvSpPr>
        <dsp:cNvPr id="0" name=""/>
        <dsp:cNvSpPr/>
      </dsp:nvSpPr>
      <dsp:spPr>
        <a:xfrm>
          <a:off x="618131" y="1587460"/>
          <a:ext cx="2528093" cy="12640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Реальное предприятие</a:t>
          </a:r>
          <a:endParaRPr lang="ru-RU" sz="2300" kern="1200" dirty="0"/>
        </a:p>
      </dsp:txBody>
      <dsp:txXfrm>
        <a:off x="679837" y="1649166"/>
        <a:ext cx="2404681" cy="1140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DF850E-4B51-4563-A2FF-7B9E818FA557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069EF-43C9-425D-B862-59C2E30D44E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537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92495" y="640830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E014B-297B-4575-BDFD-607BFF17BAB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5252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Название 1"/>
          <p:cNvSpPr>
            <a:spLocks noGrp="1"/>
          </p:cNvSpPr>
          <p:nvPr>
            <p:ph type="title"/>
          </p:nvPr>
        </p:nvSpPr>
        <p:spPr>
          <a:xfrm>
            <a:off x="679430" y="524116"/>
            <a:ext cx="10804683" cy="717598"/>
          </a:xfrm>
          <a:noFill/>
        </p:spPr>
        <p:txBody>
          <a:bodyPr>
            <a:normAutofit/>
          </a:bodyPr>
          <a:lstStyle>
            <a:lvl1pPr>
              <a:defRPr lang="en-US" sz="3200" b="1" kern="1200" baseline="0" dirty="0">
                <a:solidFill>
                  <a:schemeClr val="accent6">
                    <a:lumMod val="75000"/>
                  </a:schemeClr>
                </a:solidFill>
                <a:latin typeface="Core Sans NR 35 Light" pitchFamily="34" charset="0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rgbClr val="00AFF0"/>
              </a:solidFill>
              <a:latin typeface="Core Sans NR 35 Light" pitchFamily="34" charset="0"/>
            </a:endParaRPr>
          </a:p>
        </p:txBody>
      </p:sp>
      <p:cxnSp>
        <p:nvCxnSpPr>
          <p:cNvPr id="11" name="Прямая соединительная линия 11"/>
          <p:cNvCxnSpPr/>
          <p:nvPr userDrawn="1"/>
        </p:nvCxnSpPr>
        <p:spPr>
          <a:xfrm>
            <a:off x="679431" y="1241714"/>
            <a:ext cx="10786452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40913" y="5937252"/>
            <a:ext cx="2743200" cy="365125"/>
          </a:xfrm>
        </p:spPr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302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42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1566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840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1995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801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027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099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214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775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851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44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768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7912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0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8282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179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92495" y="640830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9E014B-297B-4575-BDFD-607BFF17BAB8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561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Изображение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Название 1"/>
          <p:cNvSpPr>
            <a:spLocks noGrp="1"/>
          </p:cNvSpPr>
          <p:nvPr>
            <p:ph type="title"/>
          </p:nvPr>
        </p:nvSpPr>
        <p:spPr>
          <a:xfrm>
            <a:off x="679430" y="524116"/>
            <a:ext cx="10804683" cy="717598"/>
          </a:xfrm>
          <a:noFill/>
        </p:spPr>
        <p:txBody>
          <a:bodyPr>
            <a:normAutofit/>
          </a:bodyPr>
          <a:lstStyle>
            <a:lvl1pPr>
              <a:defRPr lang="en-US" sz="3200" b="1" kern="1200" baseline="0" dirty="0">
                <a:solidFill>
                  <a:schemeClr val="accent6">
                    <a:lumMod val="75000"/>
                  </a:schemeClr>
                </a:solidFill>
                <a:latin typeface="Core Sans NR 35 Light" pitchFamily="34" charset="0"/>
                <a:ea typeface="+mj-ea"/>
                <a:cs typeface="+mj-cs"/>
              </a:defRPr>
            </a:lvl1pPr>
          </a:lstStyle>
          <a:p>
            <a:endParaRPr lang="en-US" sz="3200" b="1" dirty="0">
              <a:solidFill>
                <a:srgbClr val="00AFF0"/>
              </a:solidFill>
              <a:latin typeface="Core Sans NR 35 Light" pitchFamily="34" charset="0"/>
            </a:endParaRPr>
          </a:p>
        </p:txBody>
      </p:sp>
      <p:cxnSp>
        <p:nvCxnSpPr>
          <p:cNvPr id="11" name="Прямая соединительная линия 11"/>
          <p:cNvCxnSpPr/>
          <p:nvPr userDrawn="1"/>
        </p:nvCxnSpPr>
        <p:spPr>
          <a:xfrm>
            <a:off x="679431" y="1241714"/>
            <a:ext cx="10786452" cy="0"/>
          </a:xfrm>
          <a:prstGeom prst="line">
            <a:avLst/>
          </a:prstGeom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40913" y="5937252"/>
            <a:ext cx="2743200" cy="365125"/>
          </a:xfrm>
        </p:spPr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7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189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6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1440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389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4257" y="365126"/>
            <a:ext cx="7984673" cy="1325563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latin typeface="Europe Normal" charset="0"/>
                <a:ea typeface="Europe Normal" charset="0"/>
                <a:cs typeface="Europe Normal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4258" y="1825625"/>
            <a:ext cx="9949543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Europe Normal" charset="0"/>
                <a:ea typeface="Europe Normal" charset="0"/>
                <a:cs typeface="Europe Normal" charset="0"/>
              </a:defRPr>
            </a:lvl1pPr>
            <a:lvl2pPr>
              <a:defRPr>
                <a:solidFill>
                  <a:schemeClr val="tx1"/>
                </a:solidFill>
                <a:latin typeface="Europe Normal" charset="0"/>
                <a:ea typeface="Europe Normal" charset="0"/>
                <a:cs typeface="Europe Normal" charset="0"/>
              </a:defRPr>
            </a:lvl2pPr>
            <a:lvl3pPr>
              <a:defRPr>
                <a:solidFill>
                  <a:schemeClr val="tx1"/>
                </a:solidFill>
                <a:latin typeface="Europe Normal" charset="0"/>
                <a:ea typeface="Europe Normal" charset="0"/>
                <a:cs typeface="Europe Normal" charset="0"/>
              </a:defRPr>
            </a:lvl3pPr>
            <a:lvl4pPr>
              <a:defRPr>
                <a:solidFill>
                  <a:schemeClr val="tx1"/>
                </a:solidFill>
                <a:latin typeface="Europe Normal" charset="0"/>
                <a:ea typeface="Europe Normal" charset="0"/>
                <a:cs typeface="Europe Normal" charset="0"/>
              </a:defRPr>
            </a:lvl4pPr>
            <a:lvl5pPr>
              <a:defRPr>
                <a:solidFill>
                  <a:schemeClr val="tx1"/>
                </a:solidFill>
                <a:latin typeface="Europe Normal" charset="0"/>
                <a:ea typeface="Europe Normal" charset="0"/>
                <a:cs typeface="Europe Normal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59CD8-DDBC-4607-B1D8-79362A3581B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CD2A6-6265-4FDD-9A98-0B8635F6D2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0543533"/>
      </p:ext>
    </p:extLst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C1CC-C560-495A-8AAF-1BC74DA58CA8}" type="datetimeFigureOut">
              <a:rPr lang="ru-RU" smtClean="0"/>
              <a:pPr/>
              <a:t>30.05.2022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E014B-297B-4575-BDFD-607BFF17BA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72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D2966-B1AD-4B25-A502-7126E67E2EB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8E5F0-F7E9-4F85-B619-2D8630A99A3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1C1CC-C560-495A-8AAF-1BC74DA58CA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30.05.2022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E014B-297B-4575-BDFD-607BFF17BAB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899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7" Type="http://schemas.openxmlformats.org/officeDocument/2006/relationships/image" Target="../media/image29.jpeg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gif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2" Type="http://schemas.openxmlformats.org/officeDocument/2006/relationships/image" Target="../media/image30.jpe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hishenko@mail.r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171992" y="4957602"/>
            <a:ext cx="391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Москва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2018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172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32561"/>
            <a:ext cx="12192000" cy="172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5366" y="1722120"/>
            <a:ext cx="8386184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«Актуальность реализации робототехники в урочной деятельности (на 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примере МБОУ «</a:t>
            </a:r>
            <a:r>
              <a:rPr lang="ru-RU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Головчинская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СОШ с УИОП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») </a:t>
            </a:r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9844" y="4561492"/>
            <a:ext cx="4527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Понеделко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Алексей Николаевич</a:t>
            </a: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Головчинская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СОШ с УИОП»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Грайворонского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района</a:t>
            </a:r>
          </a:p>
        </p:txBody>
      </p:sp>
      <p:pic>
        <p:nvPicPr>
          <p:cNvPr id="1028" name="Picture 4" descr="D:\Фото\3D - 2018\УТС 24.11\IMG_62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59999" y="1375156"/>
            <a:ext cx="3240000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 descr="D:\Фото\3D - 2018\Фишки\IMG_77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59999" y="3661112"/>
            <a:ext cx="3240000" cy="21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086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D:\Фото\Олимпиада 3D\IMG_34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11" y="857232"/>
            <a:ext cx="3354109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3" name="Picture 3" descr="D:\Фото\Олимпиада 3D\IMG_35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11" y="2857496"/>
            <a:ext cx="3354109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364" name="Picture 4" descr="D:\Фото\Олимпиада 3D\IMG_349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78731" y="1853850"/>
            <a:ext cx="2517708" cy="28324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942080" y="857232"/>
            <a:ext cx="63093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</a:rPr>
              <a:t>Внеурочная деятельность в рамках реализации ФГОС начального, основного и среднего образования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3 класс 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4 класс  «Объемное рисование», «Введение в робототехнику»</a:t>
            </a: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dirty="0" smtClean="0">
                <a:solidFill>
                  <a:prstClr val="black"/>
                </a:solidFill>
              </a:rPr>
              <a:t>5 класс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6 класс    –  «</a:t>
            </a:r>
            <a:r>
              <a:rPr lang="en-US" dirty="0" smtClean="0">
                <a:solidFill>
                  <a:prstClr val="black"/>
                </a:solidFill>
              </a:rPr>
              <a:t>3D </a:t>
            </a:r>
            <a:r>
              <a:rPr lang="ru-RU" dirty="0" smtClean="0">
                <a:solidFill>
                  <a:prstClr val="black"/>
                </a:solidFill>
              </a:rPr>
              <a:t>рисование» </a:t>
            </a:r>
            <a:r>
              <a:rPr lang="ru-RU" dirty="0">
                <a:solidFill>
                  <a:prstClr val="black"/>
                </a:solidFill>
              </a:rPr>
              <a:t>«</a:t>
            </a:r>
            <a:r>
              <a:rPr lang="en-US" dirty="0">
                <a:solidFill>
                  <a:prstClr val="black"/>
                </a:solidFill>
              </a:rPr>
              <a:t>3D </a:t>
            </a:r>
            <a:r>
              <a:rPr lang="ru-RU" dirty="0">
                <a:solidFill>
                  <a:prstClr val="black"/>
                </a:solidFill>
              </a:rPr>
              <a:t>моделирование</a:t>
            </a:r>
            <a:r>
              <a:rPr lang="ru-RU" dirty="0" smtClean="0">
                <a:solidFill>
                  <a:prstClr val="black"/>
                </a:solidFill>
              </a:rPr>
              <a:t>» </a:t>
            </a:r>
            <a:endParaRPr lang="ru-RU" dirty="0">
              <a:solidFill>
                <a:prstClr val="black"/>
              </a:solidFill>
            </a:endParaRPr>
          </a:p>
          <a:p>
            <a:r>
              <a:rPr lang="ru-RU" dirty="0" smtClean="0">
                <a:solidFill>
                  <a:prstClr val="black"/>
                </a:solidFill>
              </a:rPr>
              <a:t>7 класс         «Основы робототехники»</a:t>
            </a:r>
          </a:p>
          <a:p>
            <a:endParaRPr lang="ru-RU" dirty="0" smtClean="0">
              <a:solidFill>
                <a:prstClr val="black"/>
              </a:solidFill>
            </a:endParaRPr>
          </a:p>
          <a:p>
            <a:endParaRPr lang="ru-RU" dirty="0" smtClean="0">
              <a:solidFill>
                <a:prstClr val="black"/>
              </a:solidFill>
            </a:endParaRPr>
          </a:p>
          <a:p>
            <a:r>
              <a:rPr lang="ru-RU" dirty="0" smtClean="0">
                <a:solidFill>
                  <a:prstClr val="black"/>
                </a:solidFill>
              </a:rPr>
              <a:t>8 класс         «</a:t>
            </a:r>
            <a:r>
              <a:rPr lang="en-US" dirty="0" smtClean="0">
                <a:solidFill>
                  <a:prstClr val="black"/>
                </a:solidFill>
              </a:rPr>
              <a:t>3D </a:t>
            </a:r>
            <a:r>
              <a:rPr lang="ru-RU" dirty="0" smtClean="0">
                <a:solidFill>
                  <a:prstClr val="black"/>
                </a:solidFill>
              </a:rPr>
              <a:t>моделирование»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9 класс         «Основы аддитивных технологий»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10 класс        «Робототехника»</a:t>
            </a:r>
          </a:p>
          <a:p>
            <a:r>
              <a:rPr lang="ru-RU" dirty="0" smtClean="0">
                <a:solidFill>
                  <a:prstClr val="black"/>
                </a:solidFill>
              </a:rPr>
              <a:t>11 класс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>
            <a:off x="4758661" y="2339850"/>
            <a:ext cx="190501" cy="7858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4876062" y="3686140"/>
            <a:ext cx="285752" cy="100013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8901" y="138884"/>
            <a:ext cx="94104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Работа с обучающимися (КАК БЫЛО)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4758662" y="1472752"/>
            <a:ext cx="190501" cy="56940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4" name="Picture 2" descr="C:\Users\User\Desktop\Стенд 2018\Стенд 1-2018.jpg"/>
          <p:cNvPicPr>
            <a:picLocks noChangeAspect="1" noChangeArrowheads="1"/>
          </p:cNvPicPr>
          <p:nvPr/>
        </p:nvPicPr>
        <p:blipFill rotWithShape="1">
          <a:blip r:embed="rId5" cstate="print"/>
          <a:srcRect t="14633" b="58181"/>
          <a:stretch/>
        </p:blipFill>
        <p:spPr bwMode="auto">
          <a:xfrm>
            <a:off x="2884131" y="4686272"/>
            <a:ext cx="6998223" cy="19978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349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://s54.swsu.ru/wp-content/uploads/2021/01/logo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48" y="4502071"/>
            <a:ext cx="4204296" cy="127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908901" y="138884"/>
            <a:ext cx="89231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Работа с обучающимися (КАК ЕСТЬ)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27" y="945832"/>
            <a:ext cx="5269938" cy="3354385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7223760" y="5243408"/>
            <a:ext cx="40944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prstClr val="black"/>
                </a:solidFill>
              </a:rPr>
              <a:t>БПЛА, </a:t>
            </a:r>
            <a:r>
              <a:rPr lang="en-US" sz="3200" dirty="0" smtClean="0">
                <a:solidFill>
                  <a:prstClr val="black"/>
                </a:solidFill>
              </a:rPr>
              <a:t>VR</a:t>
            </a:r>
            <a:r>
              <a:rPr lang="ru-RU" sz="3200" dirty="0" smtClean="0">
                <a:solidFill>
                  <a:prstClr val="black"/>
                </a:solidFill>
              </a:rPr>
              <a:t>/</a:t>
            </a:r>
            <a:r>
              <a:rPr lang="en-US" sz="3200" dirty="0" smtClean="0">
                <a:solidFill>
                  <a:prstClr val="black"/>
                </a:solidFill>
              </a:rPr>
              <a:t>AR</a:t>
            </a:r>
            <a:r>
              <a:rPr lang="ru-RU" sz="3200" dirty="0" smtClean="0">
                <a:solidFill>
                  <a:prstClr val="black"/>
                </a:solidFill>
              </a:rPr>
              <a:t>, </a:t>
            </a:r>
            <a:r>
              <a:rPr lang="en-US" sz="3200" dirty="0" smtClean="0">
                <a:solidFill>
                  <a:prstClr val="black"/>
                </a:solidFill>
              </a:rPr>
              <a:t>Hi-tech</a:t>
            </a:r>
          </a:p>
          <a:p>
            <a:endParaRPr lang="ru-RU" sz="3200" dirty="0">
              <a:solidFill>
                <a:prstClr val="black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292" y="1189673"/>
            <a:ext cx="3831728" cy="159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04081" y="1912938"/>
            <a:ext cx="131095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+</a:t>
            </a:r>
            <a:endParaRPr lang="ru-RU" sz="20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155" y="2917508"/>
            <a:ext cx="2865040" cy="2299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973" y="3091091"/>
            <a:ext cx="2906939" cy="1831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 descr="https://obzor48.ru/wp-content/uploads/2020/01/%D0%BA%D0%B2%D0%B0%D0%BD%D1%82-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9072" r="11485" b="16053"/>
          <a:stretch/>
        </p:blipFill>
        <p:spPr bwMode="auto">
          <a:xfrm>
            <a:off x="9230514" y="1374035"/>
            <a:ext cx="2946400" cy="1605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90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2638425" y="2066607"/>
            <a:ext cx="7105649" cy="3826573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МБОУ «</a:t>
            </a:r>
            <a:r>
              <a:rPr lang="ru-RU" dirty="0" err="1">
                <a:solidFill>
                  <a:schemeClr val="tx1"/>
                </a:solidFill>
              </a:rPr>
              <a:t>Головчинская</a:t>
            </a:r>
            <a:r>
              <a:rPr lang="ru-RU" dirty="0">
                <a:solidFill>
                  <a:schemeClr val="tx1"/>
                </a:solidFill>
              </a:rPr>
              <a:t> СОШ с УИОП»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934" y="130493"/>
            <a:ext cx="11582400" cy="838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000" dirty="0" smtClean="0"/>
              <a:t/>
            </a:r>
            <a:br>
              <a:rPr lang="ru-RU" sz="3000" dirty="0" smtClean="0"/>
            </a:b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Работа с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обучающимися (КАК ЕСТЬ)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434" y="1055053"/>
            <a:ext cx="11713633" cy="830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latin typeface="+mn-lt"/>
              </a:rPr>
              <a:t>Система непрерывного инженерно- технического образования </a:t>
            </a:r>
            <a:endParaRPr lang="ru-RU" sz="2400" dirty="0" smtClean="0">
              <a:latin typeface="+mn-lt"/>
            </a:endParaRPr>
          </a:p>
          <a:p>
            <a:pPr algn="ctr">
              <a:defRPr/>
            </a:pPr>
            <a:r>
              <a:rPr lang="ru-RU" sz="2400" dirty="0" smtClean="0">
                <a:latin typeface="+mn-lt"/>
              </a:rPr>
              <a:t>(</a:t>
            </a:r>
            <a:r>
              <a:rPr lang="ru-RU" sz="2400" dirty="0">
                <a:latin typeface="+mn-lt"/>
              </a:rPr>
              <a:t>по уровням образования)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97934" y="2992121"/>
            <a:ext cx="1794933" cy="72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ЦКР с. Головчино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4434" y="2245995"/>
            <a:ext cx="192193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Дошкольное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34733" y="2623092"/>
            <a:ext cx="192193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Начальное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135034" y="2623092"/>
            <a:ext cx="192193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Основное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535334" y="2595933"/>
            <a:ext cx="192193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Среднее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0128251" y="2245995"/>
            <a:ext cx="1919816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ВУЗы и </a:t>
            </a:r>
            <a:r>
              <a:rPr lang="ru-RU" dirty="0" err="1"/>
              <a:t>СУЗы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98233" y="3614421"/>
            <a:ext cx="1794933" cy="72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D </a:t>
            </a:r>
            <a:r>
              <a:rPr lang="ru-RU" dirty="0">
                <a:solidFill>
                  <a:schemeClr val="tx1"/>
                </a:solidFill>
              </a:rPr>
              <a:t>рисование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944534" y="3392372"/>
            <a:ext cx="2302933" cy="7191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3</a:t>
            </a:r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ru-RU" dirty="0">
                <a:solidFill>
                  <a:schemeClr val="tx1"/>
                </a:solidFill>
              </a:rPr>
              <a:t> моделирование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535334" y="3352483"/>
            <a:ext cx="1921933" cy="72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Аддитивные технологии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191751" y="3936684"/>
            <a:ext cx="1792816" cy="7191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Студенты - наставники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98233" y="4506596"/>
            <a:ext cx="1794933" cy="7207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Введение в робототехнику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944534" y="4217627"/>
            <a:ext cx="2302934" cy="7802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Основы робототехники </a:t>
            </a:r>
            <a:r>
              <a:rPr lang="en-US" dirty="0">
                <a:solidFill>
                  <a:schemeClr val="tx1"/>
                </a:solidFill>
              </a:rPr>
              <a:t>Lego NXT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35333" y="4156552"/>
            <a:ext cx="1921933" cy="5623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Робототехника на </a:t>
            </a:r>
            <a:r>
              <a:rPr lang="en-US" dirty="0" err="1">
                <a:solidFill>
                  <a:schemeClr val="tx1"/>
                </a:solidFill>
              </a:rPr>
              <a:t>Arduino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10128251" y="3038158"/>
            <a:ext cx="2002367" cy="79216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Мотивированные абитуриенты</a:t>
            </a:r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5820317" y="5861729"/>
            <a:ext cx="551364" cy="406399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20197629">
            <a:off x="9637185" y="3282633"/>
            <a:ext cx="520700" cy="3603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0625402">
            <a:off x="9641418" y="4065271"/>
            <a:ext cx="535516" cy="360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Двойная стрелка влево/вправо 26"/>
          <p:cNvSpPr/>
          <p:nvPr/>
        </p:nvSpPr>
        <p:spPr>
          <a:xfrm rot="2531081">
            <a:off x="1822451" y="3976371"/>
            <a:ext cx="863600" cy="3603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167897" y="6291263"/>
            <a:ext cx="9614780" cy="427355"/>
          </a:xfrm>
          <a:prstGeom prst="round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ПРОБЛЕМА  </a:t>
            </a:r>
            <a:r>
              <a:rPr lang="en-US" dirty="0" smtClean="0">
                <a:solidFill>
                  <a:schemeClr val="tx1"/>
                </a:solidFill>
              </a:rPr>
              <a:t>- </a:t>
            </a:r>
            <a:r>
              <a:rPr lang="ru-RU" dirty="0" smtClean="0">
                <a:solidFill>
                  <a:schemeClr val="tx1"/>
                </a:solidFill>
              </a:rPr>
              <a:t>ВСЕ ЭТО ВНЕУРОЧНАЯ ДЕЯТЕЛЬНОСТЬ !!!!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35333" y="4768472"/>
            <a:ext cx="1921934" cy="45884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en-US" dirty="0" smtClean="0">
                <a:solidFill>
                  <a:schemeClr val="tx1"/>
                </a:solidFill>
              </a:rPr>
              <a:t>VR/AR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35334" y="5330826"/>
            <a:ext cx="1921934" cy="5623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en-US" dirty="0" err="1" smtClean="0">
                <a:solidFill>
                  <a:schemeClr val="tx1"/>
                </a:solidFill>
              </a:rPr>
              <a:t>HiTech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944534" y="5102732"/>
            <a:ext cx="2302934" cy="7802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anchor="ctr"/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</a:rPr>
              <a:t>БПЛА </a:t>
            </a:r>
            <a:r>
              <a:rPr lang="ru-RU" smtClean="0">
                <a:solidFill>
                  <a:schemeClr val="tx1"/>
                </a:solidFill>
              </a:rPr>
              <a:t>(пилотирование)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908901" y="138884"/>
            <a:ext cx="92123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Работа с обучающимися (КАК БУДЕТ)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06" y="1014411"/>
            <a:ext cx="5243254" cy="2260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669281" y="997760"/>
            <a:ext cx="1310957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+</a:t>
            </a:r>
            <a:endParaRPr lang="ru-RU" sz="20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77359" y="3413402"/>
            <a:ext cx="7279673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0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Технология (модули)</a:t>
            </a:r>
            <a:endParaRPr lang="ru-RU" sz="10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2" name="Picture 4" descr="https://openinnovations20.storage.yandexcloud.net/bf/44ee0ed6a2efc57a5716063d39b46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33" y="1014411"/>
            <a:ext cx="5410167" cy="113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32079" y="3274896"/>
            <a:ext cx="41452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Индивидуальный проект</a:t>
            </a:r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Picture 2" descr="https://obzor48.ru/wp-content/uploads/2020/01/%D0%BA%D0%B2%D0%B0%D0%BD%D1%82-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9072" r="11485" b="16053"/>
          <a:stretch/>
        </p:blipFill>
        <p:spPr bwMode="auto">
          <a:xfrm>
            <a:off x="4602794" y="997759"/>
            <a:ext cx="1681326" cy="91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09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8" y="566420"/>
            <a:ext cx="11752763" cy="4310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000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34" y="553084"/>
            <a:ext cx="11685111" cy="510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56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38" y="-1"/>
            <a:ext cx="5448300" cy="675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47" y="224592"/>
            <a:ext cx="5391150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746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1" y="182246"/>
            <a:ext cx="11687694" cy="1325563"/>
          </a:xfrm>
        </p:spPr>
        <p:txBody>
          <a:bodyPr/>
          <a:lstStyle/>
          <a:p>
            <a:r>
              <a:rPr lang="ru-RU" dirty="0" smtClean="0"/>
              <a:t>Индивидуальные проекты в 9-х и 10-х классах</a:t>
            </a:r>
            <a:endParaRPr lang="ru-RU" dirty="0"/>
          </a:p>
        </p:txBody>
      </p:sp>
      <p:pic>
        <p:nvPicPr>
          <p:cNvPr id="4" name="Picture 2" descr="F:\bD2UHZCbAP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72800" y="2594837"/>
            <a:ext cx="3014288" cy="3089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75341" y="598773"/>
            <a:ext cx="2214578" cy="581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9991897" y="4356222"/>
            <a:ext cx="2246585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Детский развивающий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робот-конструктор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2" t="21471" r="30659" b="9025"/>
          <a:stretch/>
        </p:blipFill>
        <p:spPr>
          <a:xfrm>
            <a:off x="249837" y="4456343"/>
            <a:ext cx="2144228" cy="196198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6494780" y="5683860"/>
            <a:ext cx="26766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Мобильная станция </a:t>
            </a:r>
            <a:r>
              <a:rPr lang="ru-RU" dirty="0"/>
              <a:t>по переработке пластика для З</a:t>
            </a:r>
            <a:r>
              <a:rPr lang="en-US" dirty="0"/>
              <a:t>D</a:t>
            </a:r>
            <a:r>
              <a:rPr lang="ru-RU" dirty="0"/>
              <a:t> принтера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8764" y="1278249"/>
            <a:ext cx="68663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Наличие выделенных учебных часов, </a:t>
            </a:r>
            <a:r>
              <a:rPr lang="ru-RU" sz="2400" dirty="0" err="1" smtClean="0"/>
              <a:t>мотивированость</a:t>
            </a:r>
            <a:r>
              <a:rPr lang="ru-RU" sz="2400" dirty="0" smtClean="0"/>
              <a:t> учеников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Большой выбор интересных тем, близких к реальной жизни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Возможность взаимодействия с ВУЗами и </a:t>
            </a:r>
            <a:r>
              <a:rPr lang="ru-RU" sz="2400" dirty="0" err="1" smtClean="0"/>
              <a:t>СУЗами</a:t>
            </a:r>
            <a:endParaRPr lang="ru-RU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/>
              <a:t>Возможность взаимодействия  с реальным сектором экономики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/>
          </a:p>
        </p:txBody>
      </p:sp>
      <p:pic>
        <p:nvPicPr>
          <p:cNvPr id="5122" name="Picture 2" descr="C:\Users\user\Downloads\фандюбодя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33172" r="19180" b="22056"/>
          <a:stretch/>
        </p:blipFill>
        <p:spPr bwMode="auto">
          <a:xfrm>
            <a:off x="2910493" y="4473340"/>
            <a:ext cx="3507970" cy="167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2989580" y="6233659"/>
            <a:ext cx="29124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Мастер-модель «Фондю»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394316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52840" y="0"/>
            <a:ext cx="7984673" cy="1325563"/>
          </a:xfrm>
        </p:spPr>
        <p:txBody>
          <a:bodyPr/>
          <a:lstStyle/>
          <a:p>
            <a:r>
              <a:rPr lang="ru-RU" dirty="0" smtClean="0"/>
              <a:t>ФГОС, ПРОФИЛЬ, ПРОЕКТ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30559221"/>
              </p:ext>
            </p:extLst>
          </p:nvPr>
        </p:nvGraphicFramePr>
        <p:xfrm>
          <a:off x="4548228" y="909958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0" y="1397875"/>
            <a:ext cx="5307724" cy="4960883"/>
          </a:xfrm>
        </p:spPr>
        <p:txBody>
          <a:bodyPr>
            <a:normAutofit fontScale="70000" lnSpcReduction="20000"/>
          </a:bodyPr>
          <a:lstStyle/>
          <a:p>
            <a:r>
              <a:rPr lang="ru-RU" sz="3200" dirty="0"/>
              <a:t>5 профилей: естественнонаучный, технологический, гуманитарный, социально-экономический, универсальный. </a:t>
            </a:r>
            <a:endParaRPr lang="ru-RU" sz="3200" dirty="0" smtClean="0"/>
          </a:p>
          <a:p>
            <a:r>
              <a:rPr lang="ru-RU" sz="3200" dirty="0" smtClean="0"/>
              <a:t>Не </a:t>
            </a:r>
            <a:r>
              <a:rPr lang="ru-RU" sz="3200" dirty="0"/>
              <a:t>менее 3 предметов на углубленном уровне (кроме универсального). </a:t>
            </a:r>
            <a:endParaRPr lang="ru-RU" sz="3200" dirty="0" smtClean="0"/>
          </a:p>
          <a:p>
            <a:r>
              <a:rPr lang="ru-RU" sz="3200" dirty="0" smtClean="0"/>
              <a:t>Максимум </a:t>
            </a:r>
            <a:r>
              <a:rPr lang="ru-RU" sz="3200" dirty="0"/>
              <a:t>12 учебных предметов. 8 обязательных предметов: русский язык, литература, иностранный язык, математика, история или «Россия в мире», физическая культура, основы безопасности жизнедеятельности, астрономия. </a:t>
            </a:r>
            <a:endParaRPr lang="ru-RU" sz="3200" dirty="0" smtClean="0"/>
          </a:p>
          <a:p>
            <a:r>
              <a:rPr lang="ru-RU" sz="3200" dirty="0" smtClean="0"/>
              <a:t>В </a:t>
            </a:r>
            <a:r>
              <a:rPr lang="ru-RU" sz="3200" dirty="0"/>
              <a:t>любом учебном плане — «Индивидуальный проект». </a:t>
            </a:r>
            <a:br>
              <a:rPr lang="ru-RU" sz="3200" dirty="0"/>
            </a:b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493545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5007" y="123396"/>
            <a:ext cx="11235559" cy="1325563"/>
          </a:xfrm>
        </p:spPr>
        <p:txBody>
          <a:bodyPr>
            <a:normAutofit/>
          </a:bodyPr>
          <a:lstStyle/>
          <a:p>
            <a:r>
              <a:rPr lang="ru-RU" dirty="0" smtClean="0"/>
              <a:t>«Новые» механизмы профориентации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277" y="1159756"/>
            <a:ext cx="10552386" cy="3138975"/>
          </a:xfrm>
        </p:spPr>
        <p:txBody>
          <a:bodyPr/>
          <a:lstStyle/>
          <a:p>
            <a:r>
              <a:rPr lang="ru-RU" dirty="0" smtClean="0"/>
              <a:t>Основной срок реализации – 7-9 класс – основная задача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2"/>
                </a:solidFill>
              </a:rPr>
              <a:t>ВЫБОР ПРОФИЛЯ </a:t>
            </a:r>
          </a:p>
          <a:p>
            <a:r>
              <a:rPr lang="ru-RU" dirty="0" smtClean="0"/>
              <a:t>Взаимодействие с ВУЗами и </a:t>
            </a:r>
            <a:r>
              <a:rPr lang="ru-RU" dirty="0" err="1" smtClean="0"/>
              <a:t>СУЗами</a:t>
            </a:r>
            <a:endParaRPr lang="ru-RU" dirty="0" smtClean="0"/>
          </a:p>
          <a:p>
            <a:r>
              <a:rPr lang="ru-RU" dirty="0" smtClean="0"/>
              <a:t>Внеурочная деятельность и доп. </a:t>
            </a:r>
            <a:r>
              <a:rPr lang="ru-RU" dirty="0"/>
              <a:t>о</a:t>
            </a:r>
            <a:r>
              <a:rPr lang="ru-RU" dirty="0" smtClean="0"/>
              <a:t>бразование</a:t>
            </a:r>
          </a:p>
          <a:p>
            <a:r>
              <a:rPr lang="ru-RU" dirty="0" smtClean="0"/>
              <a:t>Научно – исследовательская и проектная деятельность</a:t>
            </a:r>
          </a:p>
          <a:p>
            <a:r>
              <a:rPr lang="ru-RU" dirty="0" smtClean="0"/>
              <a:t>Итоговый индивидуальный проект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Picture 2" descr="F:\IMG_20191004_12023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807" y="4259993"/>
            <a:ext cx="3352799" cy="2514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Оптимизация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42525" t="7588" r="23612" b="2876"/>
          <a:stretch/>
        </p:blipFill>
        <p:spPr>
          <a:xfrm>
            <a:off x="9816662" y="3670649"/>
            <a:ext cx="2186152" cy="2999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59550" y="4323973"/>
            <a:ext cx="3569442" cy="23866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2" descr="https://im0-tub-ru.yandex.net/i?id=3d27f3e9fefe865c8b79f5f12707ad07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325" y="1621229"/>
            <a:ext cx="2494825" cy="175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70501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s://obzor48.ru/wp-content/uploads/2020/01/%D0%BA%D0%B2%D0%B0%D0%BD%D1%82-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2" t="19072" r="11485" b="16053"/>
          <a:stretch/>
        </p:blipFill>
        <p:spPr bwMode="auto">
          <a:xfrm>
            <a:off x="299896" y="4132521"/>
            <a:ext cx="1734195" cy="94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https://www.chopl.ru/images/___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 t="50000" r="12006"/>
          <a:stretch>
            <a:fillRect/>
          </a:stretch>
        </p:blipFill>
        <p:spPr bwMode="auto">
          <a:xfrm>
            <a:off x="99165" y="914212"/>
            <a:ext cx="2076450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63378" y="254666"/>
            <a:ext cx="81852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ТЕХНИЧЕСКОЕ ОБРАЗОВАНИЕ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130543" y="914400"/>
            <a:ext cx="11587397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C:\Users\User\Desktop\Ресурсный центр 3D\НОВЫЕ ПРОЕКТЫ\Человечки\6_small_136991458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8449" y="5077359"/>
            <a:ext cx="1608139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Users\User\Desktop\Ресурсный центр 3D\НОВЫЕ ПРОЕКТЫ\Человечки\3-2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76558" y="5312978"/>
            <a:ext cx="2000251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Users\User\Desktop\Ресурсный центр 3D\НОВЫЕ ПРОЕКТЫ\Человечки\9cb2c1f6996b9eaa93eb556ffe68b2b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05658" y="947358"/>
            <a:ext cx="1857375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 descr="C:\Users\User\Desktop\Ресурсный центр 3D\НОВЫЕ ПРОЕКТЫ\Человечки\building_PNG87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1884" y="4929721"/>
            <a:ext cx="1571625" cy="136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C:\Users\User\Desktop\Ресурсный центр 3D\НОВЫЕ ПРОЕКТЫ\Человечки\missing_custom_puzzle_completion_15700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05750" y="5465066"/>
            <a:ext cx="1360487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" descr="C:\Users\User\Desktop\Ресурсный центр 3D\НОВЫЕ ПРОЕКТЫ\Человечки\School-building-clip-art-clipart-4180632643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41031" y="1284684"/>
            <a:ext cx="15001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494925" y="1259634"/>
            <a:ext cx="1871663" cy="107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9" descr="C:\Users\User\Desktop\Ресурсный центр 3D\НОВЫЕ ПРОЕКТЫ\Человечки\man-discuss-01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9303" y="2279105"/>
            <a:ext cx="1214437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 descr="C:\Users\User\Desktop\Ресурсный центр 3D\НОВЫЕ ПРОЕКТЫ\Человечки\photodune-447894-3d-guys-with-tools-m-1400x600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770964" y="4326215"/>
            <a:ext cx="1714500" cy="73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1" descr="C:\Users\User\Desktop\Ресурсный центр 3D\НОВЫЕ ПРОЕКТЫ\Человечки\reading_to_children_anim_300_clr_10048.gif"/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676558" y="1262095"/>
            <a:ext cx="1428751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C:\Users\User\Desktop\Ресурсный центр 3D\НОВЫЕ ПРОЕКТЫ\Человечки\arrow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822128" y="1485047"/>
            <a:ext cx="1571623" cy="104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5" descr="C:\Users\User\Desktop\Ресурсный центр 3D\НОВЫЕ ПРОЕКТЫ\Человечки\9R2IxAh7v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2645782">
            <a:off x="898567" y="3320176"/>
            <a:ext cx="982467" cy="81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2" descr="C:\Users\User\Desktop\Ресурсный центр 3D\НОВЫЕ ПРОЕКТЫ\Человечки\arrowleft.png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 flipH="1" flipV="1">
            <a:off x="4935144" y="5382228"/>
            <a:ext cx="1643063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15" descr="C:\Users\User\Desktop\Ресурсный центр 3D\НОВЫЕ ПРОЕКТЫ\Человечки\9R2IxAh7v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2645782" flipH="1" flipV="1">
            <a:off x="1512210" y="3087593"/>
            <a:ext cx="982467" cy="81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2" descr="C:\Users\User\Desktop\Ресурсный центр 3D\НОВЫЕ ПРОЕКТЫ\Человечки\arrow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 flipV="1">
            <a:off x="5217749" y="962552"/>
            <a:ext cx="1571623" cy="104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5" descr="C:\Users\User\Desktop\Ресурсный центр 3D\НОВЫЕ ПРОЕКТЫ\Человечки\9R2IxAh7v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2645782">
            <a:off x="9909482" y="3211340"/>
            <a:ext cx="982467" cy="81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15" descr="C:\Users\User\Desktop\Ресурсный центр 3D\НОВЫЕ ПРОЕКТЫ\Человечки\9R2IxAh7vy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2645782" flipH="1" flipV="1">
            <a:off x="10379619" y="2777218"/>
            <a:ext cx="982467" cy="811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12" descr="C:\Users\User\Desktop\Ресурсный центр 3D\НОВЫЕ ПРОЕКТЫ\Человечки\arrow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flipH="1">
            <a:off x="5834035" y="5792954"/>
            <a:ext cx="1571623" cy="104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Прямоугольник 26"/>
          <p:cNvSpPr/>
          <p:nvPr/>
        </p:nvSpPr>
        <p:spPr>
          <a:xfrm>
            <a:off x="2671848" y="2328523"/>
            <a:ext cx="6663425" cy="304698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400" b="1" dirty="0" smtClean="0">
                <a:ln w="11430"/>
                <a:solidFill>
                  <a:schemeClr val="accent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ШКОЛА (уровни образования)</a:t>
            </a:r>
            <a:endParaRPr lang="ru-RU" sz="2400" b="1" dirty="0">
              <a:ln w="11430"/>
              <a:solidFill>
                <a:schemeClr val="accent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Дошкольное – внеурочная </a:t>
            </a:r>
            <a:r>
              <a:rPr lang="ru-RU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деят-ть</a:t>
            </a:r>
            <a:endParaRPr lang="ru-RU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Начальное </a:t>
            </a: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внеурочная </a:t>
            </a:r>
            <a:r>
              <a:rPr lang="ru-RU" sz="24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деят-ть</a:t>
            </a:r>
            <a:endParaRPr lang="ru-RU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Основное - </a:t>
            </a:r>
            <a:r>
              <a:rPr lang="ru-RU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внеурочная </a:t>
            </a:r>
            <a:r>
              <a:rPr lang="ru-RU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деят-ть</a:t>
            </a: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+модули в технологии+ индивидуальный проект </a:t>
            </a:r>
            <a:endParaRPr lang="ru-RU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Среднее – внеурочная </a:t>
            </a:r>
            <a:r>
              <a:rPr lang="ru-RU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деят-ть</a:t>
            </a:r>
            <a:r>
              <a:rPr lang="ru-RU" sz="24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+ индивидуальный проект+ </a:t>
            </a:r>
            <a:r>
              <a:rPr lang="ru-RU" sz="24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доп.образование</a:t>
            </a:r>
            <a:endParaRPr lang="ru-RU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ОБРАЗОВАНИЕ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-46258" y="6060872"/>
            <a:ext cx="4723068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Доп. образование  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504770" y="6055447"/>
            <a:ext cx="368723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Предприятия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896846" y="851118"/>
            <a:ext cx="306781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ВУЗы и СУЗЫ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-144108" y="493918"/>
            <a:ext cx="306781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ШКОЛА</a:t>
            </a:r>
            <a:endParaRPr lang="ru-RU" sz="4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2519" y="-94593"/>
            <a:ext cx="10041508" cy="1325563"/>
          </a:xfrm>
        </p:spPr>
        <p:txBody>
          <a:bodyPr/>
          <a:lstStyle/>
          <a:p>
            <a:r>
              <a:rPr lang="ru-RU" dirty="0" smtClean="0"/>
              <a:t>Взаимодействие с партнерами</a:t>
            </a:r>
            <a:endParaRPr lang="ru-RU" dirty="0"/>
          </a:p>
        </p:txBody>
      </p:sp>
      <p:pic>
        <p:nvPicPr>
          <p:cNvPr id="4" name="Picture 2" descr="C:\Users\User\Desktop\Стенд 2018\Стенд 1-2018.jpg"/>
          <p:cNvPicPr>
            <a:picLocks noChangeAspect="1" noChangeArrowheads="1"/>
          </p:cNvPicPr>
          <p:nvPr/>
        </p:nvPicPr>
        <p:blipFill>
          <a:blip r:embed="rId2" cstate="print"/>
          <a:srcRect t="14633" b="14758"/>
          <a:stretch>
            <a:fillRect/>
          </a:stretch>
        </p:blipFill>
        <p:spPr bwMode="auto">
          <a:xfrm>
            <a:off x="2311624" y="1024702"/>
            <a:ext cx="7352035" cy="54510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14650" y="1024702"/>
            <a:ext cx="3541984" cy="114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5798" y="4782447"/>
            <a:ext cx="1119018" cy="131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https://openinnovations20.storage.yandexcloud.net/bf/44ee0ed6a2efc57a5716063d39b46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89110">
            <a:off x="478198" y="4993772"/>
            <a:ext cx="2482285" cy="51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32802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171992" y="4957602"/>
            <a:ext cx="391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Москва</a:t>
            </a:r>
            <a:r>
              <a:rPr lang="ru-RU" dirty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ru-RU" dirty="0" smtClean="0">
                <a:solidFill>
                  <a:schemeClr val="bg1"/>
                </a:solidFill>
                <a:latin typeface="Arial"/>
                <a:cs typeface="Arial"/>
              </a:rPr>
              <a:t>2018</a:t>
            </a:r>
            <a:endParaRPr lang="ru-RU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172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32561"/>
            <a:ext cx="12192000" cy="1725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94127" y="2396677"/>
            <a:ext cx="9133507" cy="8617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9844" y="4646952"/>
            <a:ext cx="4527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Понеделко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Алексей Николаевич +79205507989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alpon89@mail.ru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2408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7172</TotalTime>
  <Words>428</Words>
  <Application>Microsoft Office PowerPoint</Application>
  <PresentationFormat>Произвольный</PresentationFormat>
  <Paragraphs>89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 Работа с обучающимися (КАК ЕСТЬ) </vt:lpstr>
      <vt:lpstr>Презентация PowerPoint</vt:lpstr>
      <vt:lpstr>Презентация PowerPoint</vt:lpstr>
      <vt:lpstr>Презентация PowerPoint</vt:lpstr>
      <vt:lpstr>Презентация PowerPoint</vt:lpstr>
      <vt:lpstr>Индивидуальные проекты в 9-х и 10-х классах</vt:lpstr>
      <vt:lpstr>ФГОС, ПРОФИЛЬ, ПРОЕКТ</vt:lpstr>
      <vt:lpstr>«Новые» механизмы профориентации</vt:lpstr>
      <vt:lpstr>Презентация PowerPoint</vt:lpstr>
      <vt:lpstr>Взаимодействие с партнерами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Инновационная сессия предприятий ракетно-космической промышленности   Фонд развития интернет-инициатив</dc:title>
  <dc:creator>Недельский Виталий Олегович</dc:creator>
  <cp:lastModifiedBy>user</cp:lastModifiedBy>
  <cp:revision>244</cp:revision>
  <dcterms:created xsi:type="dcterms:W3CDTF">2015-03-02T13:35:35Z</dcterms:created>
  <dcterms:modified xsi:type="dcterms:W3CDTF">2022-05-30T14:12:22Z</dcterms:modified>
</cp:coreProperties>
</file>