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5"/>
  </p:sldMasterIdLst>
  <p:sldIdLst>
    <p:sldId id="256" r:id="rId6"/>
    <p:sldId id="274" r:id="rId7"/>
    <p:sldId id="282" r:id="rId8"/>
    <p:sldId id="281" r:id="rId9"/>
    <p:sldId id="293" r:id="rId10"/>
    <p:sldId id="297" r:id="rId11"/>
    <p:sldId id="299" r:id="rId12"/>
    <p:sldId id="280" r:id="rId13"/>
    <p:sldId id="275" r:id="rId14"/>
    <p:sldId id="298" r:id="rId15"/>
    <p:sldId id="300" r:id="rId16"/>
    <p:sldId id="279" r:id="rId17"/>
    <p:sldId id="285" r:id="rId18"/>
    <p:sldId id="284" r:id="rId19"/>
    <p:sldId id="301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FFEBCCF-A96B-4F7B-A9E0-CD4D089D0C02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84412BB-1E14-4BE6-B385-96C2F27BA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CCF-A96B-4F7B-A9E0-CD4D089D0C02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12BB-1E14-4BE6-B385-96C2F27BA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CCF-A96B-4F7B-A9E0-CD4D089D0C02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12BB-1E14-4BE6-B385-96C2F27BA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CCF-A96B-4F7B-A9E0-CD4D089D0C02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12BB-1E14-4BE6-B385-96C2F27BA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CCF-A96B-4F7B-A9E0-CD4D089D0C02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12BB-1E14-4BE6-B385-96C2F27BA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CCF-A96B-4F7B-A9E0-CD4D089D0C02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12BB-1E14-4BE6-B385-96C2F27BA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FEBCCF-A96B-4F7B-A9E0-CD4D089D0C02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4412BB-1E14-4BE6-B385-96C2F27BA9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FFEBCCF-A96B-4F7B-A9E0-CD4D089D0C02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84412BB-1E14-4BE6-B385-96C2F27BA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CCF-A96B-4F7B-A9E0-CD4D089D0C02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12BB-1E14-4BE6-B385-96C2F27BA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CCF-A96B-4F7B-A9E0-CD4D089D0C02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12BB-1E14-4BE6-B385-96C2F27BA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CCF-A96B-4F7B-A9E0-CD4D089D0C02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12BB-1E14-4BE6-B385-96C2F27BA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FFEBCCF-A96B-4F7B-A9E0-CD4D089D0C02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84412BB-1E14-4BE6-B385-96C2F27BA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8458200" cy="1084868"/>
          </a:xfrm>
        </p:spPr>
        <p:txBody>
          <a:bodyPr>
            <a:normAutofit fontScale="90000"/>
          </a:bodyPr>
          <a:lstStyle/>
          <a:p>
            <a:pPr algn="ctr" latinLnBrk="1"/>
            <a:r>
              <a:rPr lang="ru-RU" sz="3600" b="1" dirty="0"/>
              <a:t> 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Анализ качества образования с применением образовательных комплектов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SmarBox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иня.Диня-ПК\Desktop\Уразовская СОШ №2 - конкурс Вифлеемская звезда 2020\фото школ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071810"/>
            <a:ext cx="5426200" cy="349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57884" y="5000636"/>
            <a:ext cx="3286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Заместитель директора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МОУ «Уразовская СОШ №2» Валуйского района Белгородской области Бердник О.В.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Мониторинг качества знаний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709" t="27276" r="7709" b="33076"/>
          <a:stretch>
            <a:fillRect/>
          </a:stretch>
        </p:blipFill>
        <p:spPr bwMode="auto">
          <a:xfrm>
            <a:off x="428596" y="2000240"/>
            <a:ext cx="783436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платформа дает педагогу?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1. Имеют мгновенную обратную связь с каждым из учеников;</a:t>
            </a:r>
          </a:p>
          <a:p>
            <a:pPr algn="just"/>
            <a:r>
              <a:rPr lang="ru-RU" dirty="0" smtClean="0"/>
              <a:t>2. Занятия на ШЦП позволяют реализовать смешанный формат обучения;</a:t>
            </a:r>
          </a:p>
          <a:p>
            <a:pPr algn="just"/>
            <a:r>
              <a:rPr lang="ru-RU" dirty="0" smtClean="0"/>
              <a:t>3. Делать обучение для детей более интересным, повышать их мотивацию;</a:t>
            </a:r>
          </a:p>
          <a:p>
            <a:pPr algn="just"/>
            <a:r>
              <a:rPr lang="ru-RU" dirty="0" smtClean="0"/>
              <a:t>4. Создавать персонализированные траектории развития детей;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nachschool\Рабочий стол\slide_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6236" y="714356"/>
            <a:ext cx="7924853" cy="5929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135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nachschool\Рабочий стол\slide_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677047"/>
            <a:ext cx="8241271" cy="6180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nachschool\Рабочий стол\slide_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146020" cy="6109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9945"/>
            <a:ext cx="8208912" cy="615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9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32511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ru-RU" sz="3600" b="1" dirty="0" smtClean="0"/>
          </a:p>
          <a:p>
            <a:pPr marL="109728" indent="0" algn="ctr">
              <a:buNone/>
            </a:pPr>
            <a:endParaRPr lang="ru-RU" sz="3600" b="1" dirty="0" smtClean="0"/>
          </a:p>
          <a:p>
            <a:pPr marL="109728" indent="0" algn="ctr">
              <a:buNone/>
            </a:pPr>
            <a:r>
              <a:rPr lang="ru-RU" sz="3600" b="1" dirty="0" smtClean="0"/>
              <a:t>Спасибо за внимание </a:t>
            </a:r>
          </a:p>
          <a:p>
            <a:pPr marL="109728" indent="0" algn="ctr">
              <a:buNone/>
            </a:pPr>
            <a:endParaRPr lang="ru-RU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680656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6766" cy="1709758"/>
          </a:xfrm>
        </p:spPr>
        <p:txBody>
          <a:bodyPr>
            <a:normAutofit fontScale="90000"/>
          </a:bodyPr>
          <a:lstStyle/>
          <a:p>
            <a:pPr algn="r"/>
            <a:r>
              <a:rPr lang="ru-RU" altLang="ru-RU" b="1" dirty="0">
                <a:solidFill>
                  <a:srgbClr val="FF0000"/>
                </a:solidFill>
                <a:latin typeface="Arial" pitchFamily="34" charset="0"/>
                <a:ea typeface="Franklin Gothic Book" pitchFamily="34" charset="0"/>
              </a:rPr>
              <a:t/>
            </a:r>
            <a:br>
              <a:rPr lang="ru-RU" altLang="ru-RU" b="1" dirty="0">
                <a:solidFill>
                  <a:srgbClr val="FF0000"/>
                </a:solidFill>
                <a:latin typeface="Arial" pitchFamily="34" charset="0"/>
                <a:ea typeface="Franklin Gothic Book" pitchFamily="34" charset="0"/>
              </a:rPr>
            </a:br>
            <a:r>
              <a:rPr lang="ru-RU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«Нужно переходить и к принципиально новым, в том числе индивидуальным технологиям обучения, уже с ранних лет прививать готовность к изменениям, к творческому поиску, учить работе в команде, что очень важно в современном мире, навыкам жизни в цифровую эпоху. Обязательно будем поддерживать талантливых, нацеленных на постоянный профессиональный рост учителей»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В.В. Путин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altLang="ru-RU" dirty="0">
                <a:solidFill>
                  <a:srgbClr val="FF0000"/>
                </a:solidFill>
                <a:latin typeface="Arial" pitchFamily="34" charset="0"/>
                <a:ea typeface="Franklin Gothic Book" pitchFamily="34" charset="0"/>
              </a:rPr>
              <a:t/>
            </a:r>
            <a:br>
              <a:rPr lang="ru-RU" altLang="ru-RU" dirty="0">
                <a:solidFill>
                  <a:srgbClr val="FF0000"/>
                </a:solidFill>
                <a:latin typeface="Arial" pitchFamily="34" charset="0"/>
                <a:ea typeface="Franklin Gothic Book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ea typeface="Franklin Gothic Book" pitchFamily="34" charset="0"/>
                <a:cs typeface="Times New Roman" pitchFamily="18" charset="0"/>
              </a:rPr>
              <a:t>Нормативные документы</a:t>
            </a:r>
          </a:p>
          <a:p>
            <a:pPr marL="566928" indent="-457200"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Приказ  АНО содействия внедрению в образовательной школе инновационных образовательных технологий «Платформа новой школы» №29 от 31 августа 2020 г. «Об утверждении перечня образовательных организаций, участвующих в Проекте «Персонализированная модель образования на Школьной цифровой платформе» в 2020-2021 году</a:t>
            </a:r>
          </a:p>
          <a:p>
            <a:pPr marL="566928" indent="-457200"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Соглашение о предоставлении доступа к Школьной Цифровой платформе (ШЦП)</a:t>
            </a:r>
          </a:p>
          <a:p>
            <a:pPr marL="566928" indent="-457200"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Приказ МОУ «Уразовская СОШ №2» Валуйского района Белгородской области «Об утверждении положения о школьной проектной команде проекта « Персонализированная модель образования на Школьной цифровой платформе» от 31 августа 2020 года № 96-од </a:t>
            </a:r>
          </a:p>
          <a:p>
            <a:pPr marL="566928" indent="-457200"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Согласие на обработку персональных данных сотрудников</a:t>
            </a:r>
          </a:p>
          <a:p>
            <a:pPr marL="566928" indent="-457200"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Согласие на обработку персональных данных несовершеннолетних</a:t>
            </a:r>
          </a:p>
          <a:p>
            <a:pPr marL="566928" indent="-457200"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Акт- передачи устройства</a:t>
            </a:r>
          </a:p>
          <a:p>
            <a:pPr marL="566928" indent="-457200"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Реестр получателей образовательных комплектов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SmartBox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39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352928" cy="4464496"/>
          </a:xfrm>
        </p:spPr>
        <p:txBody>
          <a:bodyPr>
            <a:normAutofit fontScale="85000" lnSpcReduction="20000"/>
          </a:bodyPr>
          <a:lstStyle/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1-й этап – планирование и подготовка: формирование рабочей группы по работе на платформе, проведение педагогического мониторингового исследования (август 2020 года)</a:t>
            </a:r>
          </a:p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2-й этап - нормативно-правовое обеспечение (подписание соглашения, издание приказа о рабочей группе, утверждение положения) (август 2020 года)</a:t>
            </a:r>
          </a:p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3-й этап –  обсуждение с участниками образовательных отношений: педсовет, совет обучающихся, совет родителей новой образовательной возможности, анкетирование родителей (законных представителей) о технических возможностях (сентябрь 2020 г.)</a:t>
            </a:r>
          </a:p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4-й этап – участие в региональных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вебинарах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проведение школьных семинаров по работе на платформе, прохождение модулей обучения учителями – предметниками (октябрь – декабрь 2020 года)</a:t>
            </a:r>
          </a:p>
          <a:p>
            <a:pPr marL="109728" indent="0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5-й  этап –  введение учащихся на платформу (октябрь 2020 г.)</a:t>
            </a:r>
          </a:p>
          <a:p>
            <a:pPr marL="109728" indent="0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6-й этап – проведение занятий с использованием образовательных комплектов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SmartBox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9728" indent="0">
              <a:buNone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06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325112"/>
          </a:xfrm>
        </p:spPr>
        <p:txBody>
          <a:bodyPr/>
          <a:lstStyle/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Хвостова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С.И. – директор школы- руководитель рабочей группы;</a:t>
            </a:r>
          </a:p>
          <a:p>
            <a:pPr marL="109728" indent="0">
              <a:buNone/>
            </a:pP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 рабочей группы: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Бердник О.В. – заместитель директора, конфигуратор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Бачкова С.В. - заместитель директора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Головина Г.В. – учитель русского языка и литературы;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Козлова Е.И. – учитель математики, классный руководитель;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Шевченко О.А.- учитель истории;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Рубежанская Ю.В. – учитель иностранного языка;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Цымбаленко Е.Г. – учитель биологии;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Сидоренко Н.Н. – учитель географии;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Сурина С.А. – учитель ИЗО и технологии;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Стуканев А.А. – учитель физической культуры </a:t>
            </a:r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6" name="Picture 1" descr="C:\Documents and Settings\nachschool\Рабочий стол\shcv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920386"/>
            <a:ext cx="3073757" cy="1637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84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14356"/>
            <a:ext cx="8197680" cy="55229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/>
              <a:t>Цели проекта ПМО сопряжены с целями национального проекта «Образование»:</a:t>
            </a:r>
            <a:endParaRPr lang="ru-RU" sz="2000" dirty="0" smtClean="0"/>
          </a:p>
          <a:p>
            <a:r>
              <a:rPr lang="ru-RU" sz="2000" dirty="0" smtClean="0"/>
              <a:t> • Обеспечение глобальной конкурентоспособности российского образования, вхождение РФ в число 10 ведущих стран мира по качеству общего образования </a:t>
            </a:r>
          </a:p>
          <a:p>
            <a:r>
              <a:rPr lang="ru-RU" sz="2000" dirty="0" smtClean="0"/>
              <a:t>• Воспитание гармонично развитой и социально ответственной личности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</a:pP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НОВОГО?</a:t>
            </a:r>
            <a:endParaRPr lang="ru-RU" sz="2000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25154" y="134006"/>
            <a:ext cx="3510741" cy="138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>
              <a:buClr>
                <a:srgbClr val="000000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ea typeface="Franklin Gothic Book" pitchFamily="34" charset="0"/>
                <a:cs typeface="Franklin Gothic Book" pitchFamily="34" charset="0"/>
                <a:sym typeface="Arial" pitchFamily="34" charset="0"/>
              </a:defRPr>
            </a:lvl1pPr>
            <a:lvl2pPr marL="742950" indent="-285750">
              <a:buClr>
                <a:srgbClr val="000000"/>
              </a:buClr>
              <a:buFont typeface="Arial" pitchFamily="34" charset="0"/>
              <a:buChar char="–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buClr>
                <a:srgbClr val="000000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buClr>
                <a:srgbClr val="000000"/>
              </a:buClr>
              <a:buFont typeface="Arial" pitchFamily="34" charset="0"/>
              <a:buChar char="–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buClr>
                <a:srgbClr val="000000"/>
              </a:buClr>
              <a:buFont typeface="Arial" pitchFamily="34" charset="0"/>
              <a:buChar char="»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»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»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»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»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Font typeface="Arial" pitchFamily="34" charset="0"/>
              <a:buNone/>
            </a:pPr>
            <a:endParaRPr lang="ru-RU" altLang="ru-RU" sz="1800" i="1" dirty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None/>
            </a:pPr>
            <a:endParaRPr lang="ru-RU" altLang="ru-RU" sz="1800" i="1" dirty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None/>
            </a:pPr>
            <a:endParaRPr lang="ru-RU" altLang="ru-RU" sz="1800" i="1" dirty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None/>
            </a:pPr>
            <a:endParaRPr lang="ru-RU" altLang="ru-RU" sz="1800" i="1" dirty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None/>
            </a:pPr>
            <a:endParaRPr lang="ru-RU" altLang="ru-RU" sz="1800" i="1" dirty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None/>
            </a:pPr>
            <a:endParaRPr lang="ru-RU" altLang="ru-RU" sz="1800" i="1" dirty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None/>
            </a:pPr>
            <a:endParaRPr lang="ru-RU" altLang="ru-RU" sz="1800" i="1" dirty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None/>
            </a:pPr>
            <a:endParaRPr lang="ru-RU" altLang="ru-RU" sz="1800" i="1" dirty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None/>
            </a:pPr>
            <a:endParaRPr lang="ru-RU" altLang="ru-RU" sz="1800" i="1" dirty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None/>
            </a:pPr>
            <a:endParaRPr lang="ru-RU" altLang="ru-RU" sz="1800" i="1" dirty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None/>
            </a:pPr>
            <a:endParaRPr lang="ru-RU" altLang="ru-RU" sz="1800" i="1" dirty="0">
              <a:solidFill>
                <a:srgbClr val="FF0000"/>
              </a:solidFill>
            </a:endParaRPr>
          </a:p>
        </p:txBody>
      </p:sp>
      <p:pic>
        <p:nvPicPr>
          <p:cNvPr id="7172" name="Picture 4" descr="C:\Documents and Settings\nachschool\Рабочий стол\slide_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857622"/>
            <a:ext cx="6786610" cy="3000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nachschool\Рабочий стол\slide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50"/>
            <a:ext cx="8143932" cy="5572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сегодняшний день все учащиеся на платформе  получают </a:t>
            </a:r>
            <a:r>
              <a:rPr lang="ru-RU" sz="27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следующие </a:t>
            </a:r>
            <a:r>
              <a:rPr lang="ru-RU" sz="27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навыки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889" t="52056" r="20925" b="11600"/>
          <a:stretch>
            <a:fillRect/>
          </a:stretch>
        </p:blipFill>
        <p:spPr bwMode="auto">
          <a:xfrm>
            <a:off x="642910" y="1857364"/>
            <a:ext cx="8001056" cy="429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nachschool\Рабочий стол\slide_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11368"/>
            <a:ext cx="8286807" cy="6191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971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nachschool\Рабочий стол\slide_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7715304" cy="5786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511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F84CACEFE682D42B30686BAC500A2B5" ma:contentTypeVersion="1" ma:contentTypeDescription="Создание документа." ma:contentTypeScope="" ma:versionID="da96a5b374ff975fd3d75b120db4f0de">
  <xsd:schema xmlns:xsd="http://www.w3.org/2001/XMLSchema" xmlns:xs="http://www.w3.org/2001/XMLSchema" xmlns:p="http://schemas.microsoft.com/office/2006/metadata/properties" xmlns:ns2="b582dbf1-bcaa-4613-9a4c-8b7010640233" targetNamespace="http://schemas.microsoft.com/office/2006/metadata/properties" ma:root="true" ma:fieldsID="747dc96a0c88daa99fd23686845cf2a6" ns2:_="">
    <xsd:import namespace="b582dbf1-bcaa-4613-9a4c-8b70106402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2dbf1-bcaa-4613-9a4c-8b70106402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82dbf1-bcaa-4613-9a4c-8b7010640233">H5VRHAXFEW3S-617-1244</_dlc_DocId>
    <_dlc_DocIdUrl xmlns="b582dbf1-bcaa-4613-9a4c-8b7010640233">
      <Url>http://www.eduportal44.ru/Krasnoe/_layouts/15/DocIdRedir.aspx?ID=H5VRHAXFEW3S-617-1244</Url>
      <Description>H5VRHAXFEW3S-617-1244</Description>
    </_dlc_DocIdUrl>
  </documentManagement>
</p:properties>
</file>

<file path=customXml/itemProps1.xml><?xml version="1.0" encoding="utf-8"?>
<ds:datastoreItem xmlns:ds="http://schemas.openxmlformats.org/officeDocument/2006/customXml" ds:itemID="{DC2A0327-7651-46CC-B0E9-E287BC8A99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41AAEA-F7F0-4A8B-B4F5-82412CA2885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CF2DD5C-9048-45EC-A7C3-F99FC2B2DA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82dbf1-bcaa-4613-9a4c-8b70106402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F826F56-E5E3-4CE1-8577-C40C60BDA884}">
  <ds:schemaRefs>
    <ds:schemaRef ds:uri="http://schemas.microsoft.com/office/2006/metadata/properties"/>
    <ds:schemaRef ds:uri="http://schemas.microsoft.com/office/infopath/2007/PartnerControls"/>
    <ds:schemaRef ds:uri="b582dbf1-bcaa-4613-9a4c-8b701064023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785</TotalTime>
  <Words>358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  Анализ качества образования с применением образовательных комплектов SmarBox</vt:lpstr>
      <vt:lpstr>  «Нужно переходить и к принципиально новым, в том числе индивидуальным технологиям обучения, уже с ранних лет прививать готовность к изменениям, к творческому поиску, учить работе в команде, что очень важно в современном мире, навыкам жизни в цифровую эпоху. Обязательно будем поддерживать талантливых, нацеленных на постоянный профессиональный рост учителей»  В.В. Путин   </vt:lpstr>
      <vt:lpstr>Дорожная карта </vt:lpstr>
      <vt:lpstr>Рабочая группа </vt:lpstr>
      <vt:lpstr>Презентация PowerPoint</vt:lpstr>
      <vt:lpstr>Презентация PowerPoint</vt:lpstr>
      <vt:lpstr>На сегодняшний день все учащиеся на платформе  получают следующие навыки  </vt:lpstr>
      <vt:lpstr>Презентация PowerPoint</vt:lpstr>
      <vt:lpstr>Презентация PowerPoint</vt:lpstr>
      <vt:lpstr>Мониторинг качества знаний </vt:lpstr>
      <vt:lpstr>Что платформа дает педагогу?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ПРИМЕРНАЯ  ПРОГРАММА ВОСПИТАНИЯ</dc:title>
  <dc:creator>Администрация</dc:creator>
  <cp:lastModifiedBy>Диня</cp:lastModifiedBy>
  <cp:revision>72</cp:revision>
  <dcterms:created xsi:type="dcterms:W3CDTF">2020-08-25T08:36:42Z</dcterms:created>
  <dcterms:modified xsi:type="dcterms:W3CDTF">2021-04-23T03:13:23Z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0x010100CF84CACEFE682D42B30686BAC500A2B5</vt:lpwstr>
  </property>
  <property fmtid="{D5CDD505-2E9C-101B-9397-08002B2CF9AE}" pid="3" name="_dlc_DocIdItemGuid">
    <vt:lpwstr>6de94986-593f-4870-b329-1a85f88d2ea1</vt:lpwstr>
  </property>
</Properties>
</file>