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60" r:id="rId6"/>
    <p:sldId id="266" r:id="rId7"/>
    <p:sldId id="261" r:id="rId8"/>
    <p:sldId id="264" r:id="rId9"/>
    <p:sldId id="274" r:id="rId10"/>
    <p:sldId id="27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423" autoAdjust="0"/>
  </p:normalViewPr>
  <p:slideViewPr>
    <p:cSldViewPr snapToGrid="0">
      <p:cViewPr varScale="1">
        <p:scale>
          <a:sx n="105" d="100"/>
          <a:sy n="105" d="100"/>
        </p:scale>
        <p:origin x="714"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CC220C-F0D4-4146-A85E-20B1D62112A6}" type="datetimeFigureOut">
              <a:rPr lang="ru-RU" smtClean="0"/>
              <a:t>20.05.2025</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AB236B-4855-4495-988F-C8B9240BABEE}" type="slidenum">
              <a:rPr lang="ru-RU" smtClean="0"/>
              <a:t>‹#›</a:t>
            </a:fld>
            <a:endParaRPr lang="ru-RU"/>
          </a:p>
        </p:txBody>
      </p:sp>
    </p:spTree>
    <p:extLst>
      <p:ext uri="{BB962C8B-B14F-4D97-AF65-F5344CB8AC3E}">
        <p14:creationId xmlns:p14="http://schemas.microsoft.com/office/powerpoint/2010/main" val="1567565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ADE6F648-9AE7-43EF-8009-AA9220AA7D0F}" type="datetimeFigureOut">
              <a:rPr lang="ru-RU" smtClean="0"/>
              <a:t>20.05.2025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46149F-0329-40A7-9C69-01CD9E586A90}" type="slidenum">
              <a:rPr lang="ru-RU" smtClean="0"/>
              <a:t>‹#›</a:t>
            </a:fld>
            <a:endParaRPr lang="ru-RU"/>
          </a:p>
        </p:txBody>
      </p:sp>
    </p:spTree>
    <p:extLst>
      <p:ext uri="{BB962C8B-B14F-4D97-AF65-F5344CB8AC3E}">
        <p14:creationId xmlns:p14="http://schemas.microsoft.com/office/powerpoint/2010/main" val="1238293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DE6F648-9AE7-43EF-8009-AA9220AA7D0F}" type="datetimeFigureOut">
              <a:rPr lang="ru-RU" smtClean="0"/>
              <a:t>20.05.2025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46149F-0329-40A7-9C69-01CD9E586A90}" type="slidenum">
              <a:rPr lang="ru-RU" smtClean="0"/>
              <a:t>‹#›</a:t>
            </a:fld>
            <a:endParaRPr lang="ru-RU"/>
          </a:p>
        </p:txBody>
      </p:sp>
    </p:spTree>
    <p:extLst>
      <p:ext uri="{BB962C8B-B14F-4D97-AF65-F5344CB8AC3E}">
        <p14:creationId xmlns:p14="http://schemas.microsoft.com/office/powerpoint/2010/main" val="3914271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ADE6F648-9AE7-43EF-8009-AA9220AA7D0F}" type="datetimeFigureOut">
              <a:rPr lang="ru-RU" smtClean="0"/>
              <a:t>20.05.2025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46149F-0329-40A7-9C69-01CD9E586A90}" type="slidenum">
              <a:rPr lang="ru-RU" smtClean="0"/>
              <a:t>‹#›</a:t>
            </a:fld>
            <a:endParaRPr lang="ru-RU"/>
          </a:p>
        </p:txBody>
      </p:sp>
    </p:spTree>
    <p:extLst>
      <p:ext uri="{BB962C8B-B14F-4D97-AF65-F5344CB8AC3E}">
        <p14:creationId xmlns:p14="http://schemas.microsoft.com/office/powerpoint/2010/main" val="977171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ADE6F648-9AE7-43EF-8009-AA9220AA7D0F}" type="datetimeFigureOut">
              <a:rPr lang="ru-RU" smtClean="0"/>
              <a:t>20.05.2025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446149F-0329-40A7-9C69-01CD9E586A90}" type="slidenum">
              <a:rPr lang="ru-RU" smtClean="0"/>
              <a:t>‹#›</a:t>
            </a:fld>
            <a:endParaRPr lang="ru-RU"/>
          </a:p>
        </p:txBody>
      </p:sp>
    </p:spTree>
    <p:extLst>
      <p:ext uri="{BB962C8B-B14F-4D97-AF65-F5344CB8AC3E}">
        <p14:creationId xmlns:p14="http://schemas.microsoft.com/office/powerpoint/2010/main" val="303110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ADE6F648-9AE7-43EF-8009-AA9220AA7D0F}" type="datetimeFigureOut">
              <a:rPr lang="ru-RU" smtClean="0"/>
              <a:t>20.05.2025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446149F-0329-40A7-9C69-01CD9E586A90}" type="slidenum">
              <a:rPr lang="ru-RU" smtClean="0"/>
              <a:t>‹#›</a:t>
            </a:fld>
            <a:endParaRPr lang="ru-RU"/>
          </a:p>
        </p:txBody>
      </p:sp>
    </p:spTree>
    <p:extLst>
      <p:ext uri="{BB962C8B-B14F-4D97-AF65-F5344CB8AC3E}">
        <p14:creationId xmlns:p14="http://schemas.microsoft.com/office/powerpoint/2010/main" val="3024704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ADE6F648-9AE7-43EF-8009-AA9220AA7D0F}" type="datetimeFigureOut">
              <a:rPr lang="ru-RU" smtClean="0"/>
              <a:t>20.05.2025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446149F-0329-40A7-9C69-01CD9E586A90}" type="slidenum">
              <a:rPr lang="ru-RU" smtClean="0"/>
              <a:t>‹#›</a:t>
            </a:fld>
            <a:endParaRPr lang="ru-RU"/>
          </a:p>
        </p:txBody>
      </p:sp>
    </p:spTree>
    <p:extLst>
      <p:ext uri="{BB962C8B-B14F-4D97-AF65-F5344CB8AC3E}">
        <p14:creationId xmlns:p14="http://schemas.microsoft.com/office/powerpoint/2010/main" val="1112685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E6F648-9AE7-43EF-8009-AA9220AA7D0F}" type="datetimeFigureOut">
              <a:rPr lang="ru-RU" smtClean="0"/>
              <a:t>20.05.2025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446149F-0329-40A7-9C69-01CD9E586A90}" type="slidenum">
              <a:rPr lang="ru-RU" smtClean="0"/>
              <a:t>‹#›</a:t>
            </a:fld>
            <a:endParaRPr lang="ru-RU"/>
          </a:p>
        </p:txBody>
      </p:sp>
    </p:spTree>
    <p:extLst>
      <p:ext uri="{BB962C8B-B14F-4D97-AF65-F5344CB8AC3E}">
        <p14:creationId xmlns:p14="http://schemas.microsoft.com/office/powerpoint/2010/main" val="2419210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ADE6F648-9AE7-43EF-8009-AA9220AA7D0F}" type="datetimeFigureOut">
              <a:rPr lang="ru-RU" smtClean="0"/>
              <a:t>20.05.2025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446149F-0329-40A7-9C69-01CD9E586A90}" type="slidenum">
              <a:rPr lang="ru-RU" smtClean="0"/>
              <a:t>‹#›</a:t>
            </a:fld>
            <a:endParaRPr lang="ru-RU"/>
          </a:p>
        </p:txBody>
      </p:sp>
    </p:spTree>
    <p:extLst>
      <p:ext uri="{BB962C8B-B14F-4D97-AF65-F5344CB8AC3E}">
        <p14:creationId xmlns:p14="http://schemas.microsoft.com/office/powerpoint/2010/main" val="2537068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ADE6F648-9AE7-43EF-8009-AA9220AA7D0F}" type="datetimeFigureOut">
              <a:rPr lang="ru-RU" smtClean="0"/>
              <a:t>20.05.2025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446149F-0329-40A7-9C69-01CD9E586A90}" type="slidenum">
              <a:rPr lang="ru-RU" smtClean="0"/>
              <a:t>‹#›</a:t>
            </a:fld>
            <a:endParaRPr lang="ru-RU"/>
          </a:p>
        </p:txBody>
      </p:sp>
    </p:spTree>
    <p:extLst>
      <p:ext uri="{BB962C8B-B14F-4D97-AF65-F5344CB8AC3E}">
        <p14:creationId xmlns:p14="http://schemas.microsoft.com/office/powerpoint/2010/main" val="778850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ADE6F648-9AE7-43EF-8009-AA9220AA7D0F}" type="datetimeFigureOut">
              <a:rPr lang="ru-RU" smtClean="0"/>
              <a:t>20.05.2025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46149F-0329-40A7-9C69-01CD9E586A90}" type="slidenum">
              <a:rPr lang="ru-RU" smtClean="0"/>
              <a:t>‹#›</a:t>
            </a:fld>
            <a:endParaRPr lang="ru-RU"/>
          </a:p>
        </p:txBody>
      </p:sp>
    </p:spTree>
    <p:extLst>
      <p:ext uri="{BB962C8B-B14F-4D97-AF65-F5344CB8AC3E}">
        <p14:creationId xmlns:p14="http://schemas.microsoft.com/office/powerpoint/2010/main" val="1205090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ADE6F648-9AE7-43EF-8009-AA9220AA7D0F}" type="datetimeFigureOut">
              <a:rPr lang="ru-RU" smtClean="0"/>
              <a:t>20.05.2025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46149F-0329-40A7-9C69-01CD9E586A90}" type="slidenum">
              <a:rPr lang="ru-RU" smtClean="0"/>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6326182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ADE6F648-9AE7-43EF-8009-AA9220AA7D0F}" type="datetimeFigureOut">
              <a:rPr lang="ru-RU" smtClean="0"/>
              <a:t>20.05.2025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46149F-0329-40A7-9C69-01CD9E586A90}" type="slidenum">
              <a:rPr lang="ru-RU" smtClean="0"/>
              <a:t>‹#›</a:t>
            </a:fld>
            <a:endParaRPr lang="ru-RU"/>
          </a:p>
        </p:txBody>
      </p:sp>
    </p:spTree>
    <p:extLst>
      <p:ext uri="{BB962C8B-B14F-4D97-AF65-F5344CB8AC3E}">
        <p14:creationId xmlns:p14="http://schemas.microsoft.com/office/powerpoint/2010/main" val="8374446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ADE6F648-9AE7-43EF-8009-AA9220AA7D0F}" type="datetimeFigureOut">
              <a:rPr lang="ru-RU" smtClean="0"/>
              <a:t>20.05.2025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46149F-0329-40A7-9C69-01CD9E586A90}"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950407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ADE6F648-9AE7-43EF-8009-AA9220AA7D0F}" type="datetimeFigureOut">
              <a:rPr lang="ru-RU" smtClean="0"/>
              <a:t>20.05.2025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46149F-0329-40A7-9C69-01CD9E586A90}" type="slidenum">
              <a:rPr lang="ru-RU" smtClean="0"/>
              <a:t>‹#›</a:t>
            </a:fld>
            <a:endParaRPr lang="ru-RU"/>
          </a:p>
        </p:txBody>
      </p:sp>
    </p:spTree>
    <p:extLst>
      <p:ext uri="{BB962C8B-B14F-4D97-AF65-F5344CB8AC3E}">
        <p14:creationId xmlns:p14="http://schemas.microsoft.com/office/powerpoint/2010/main" val="9286669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DE6F648-9AE7-43EF-8009-AA9220AA7D0F}" type="datetimeFigureOut">
              <a:rPr lang="ru-RU" smtClean="0"/>
              <a:t>20.05.2025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46149F-0329-40A7-9C69-01CD9E586A90}" type="slidenum">
              <a:rPr lang="ru-RU" smtClean="0"/>
              <a:t>‹#›</a:t>
            </a:fld>
            <a:endParaRPr lang="ru-RU"/>
          </a:p>
        </p:txBody>
      </p:sp>
    </p:spTree>
    <p:extLst>
      <p:ext uri="{BB962C8B-B14F-4D97-AF65-F5344CB8AC3E}">
        <p14:creationId xmlns:p14="http://schemas.microsoft.com/office/powerpoint/2010/main" val="3282928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DE6F648-9AE7-43EF-8009-AA9220AA7D0F}" type="datetimeFigureOut">
              <a:rPr lang="ru-RU" smtClean="0"/>
              <a:t>20.05.2025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46149F-0329-40A7-9C69-01CD9E586A90}" type="slidenum">
              <a:rPr lang="ru-RU" smtClean="0"/>
              <a:t>‹#›</a:t>
            </a:fld>
            <a:endParaRPr lang="ru-RU"/>
          </a:p>
        </p:txBody>
      </p:sp>
    </p:spTree>
    <p:extLst>
      <p:ext uri="{BB962C8B-B14F-4D97-AF65-F5344CB8AC3E}">
        <p14:creationId xmlns:p14="http://schemas.microsoft.com/office/powerpoint/2010/main" val="3817318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DE6F648-9AE7-43EF-8009-AA9220AA7D0F}" type="datetimeFigureOut">
              <a:rPr lang="ru-RU" smtClean="0"/>
              <a:t>20.05.2025</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446149F-0329-40A7-9C69-01CD9E586A90}" type="slidenum">
              <a:rPr lang="ru-RU" smtClean="0"/>
              <a:t>‹#›</a:t>
            </a:fld>
            <a:endParaRPr lang="ru-RU"/>
          </a:p>
        </p:txBody>
      </p:sp>
    </p:spTree>
    <p:extLst>
      <p:ext uri="{BB962C8B-B14F-4D97-AF65-F5344CB8AC3E}">
        <p14:creationId xmlns:p14="http://schemas.microsoft.com/office/powerpoint/2010/main" val="35647824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58DBB5-8C66-43D9-AE6C-20500A34EEE6}"/>
              </a:ext>
            </a:extLst>
          </p:cNvPr>
          <p:cNvSpPr>
            <a:spLocks noGrp="1"/>
          </p:cNvSpPr>
          <p:nvPr>
            <p:ph type="ctrTitle"/>
          </p:nvPr>
        </p:nvSpPr>
        <p:spPr/>
        <p:txBody>
          <a:bodyPr>
            <a:normAutofit fontScale="90000"/>
          </a:bodyPr>
          <a:lstStyle/>
          <a:p>
            <a:pPr>
              <a:lnSpc>
                <a:spcPct val="115000"/>
              </a:lnSpc>
              <a:spcAft>
                <a:spcPts val="1000"/>
              </a:spcAft>
            </a:pPr>
            <a:br>
              <a:rPr lang="ru-RU" sz="4800" dirty="0">
                <a:effectLst/>
                <a:latin typeface="Calibri" panose="020F0502020204030204" pitchFamily="34" charset="0"/>
                <a:ea typeface="Times New Roman" panose="02020603050405020304" pitchFamily="18" charset="0"/>
                <a:cs typeface="Times New Roman" panose="02020603050405020304" pitchFamily="18" charset="0"/>
              </a:rPr>
            </a:br>
            <a:endParaRPr lang="ru-RU" dirty="0"/>
          </a:p>
        </p:txBody>
      </p:sp>
      <p:sp>
        <p:nvSpPr>
          <p:cNvPr id="3" name="Подзаголовок 2">
            <a:extLst>
              <a:ext uri="{FF2B5EF4-FFF2-40B4-BE49-F238E27FC236}">
                <a16:creationId xmlns:a16="http://schemas.microsoft.com/office/drawing/2014/main" id="{DF0FCE0A-ABFA-46B2-BC72-0F97B0C736EF}"/>
              </a:ext>
            </a:extLst>
          </p:cNvPr>
          <p:cNvSpPr>
            <a:spLocks noGrp="1"/>
          </p:cNvSpPr>
          <p:nvPr>
            <p:ph type="subTitle" idx="1"/>
          </p:nvPr>
        </p:nvSpPr>
        <p:spPr>
          <a:xfrm>
            <a:off x="5516879" y="4050834"/>
            <a:ext cx="4824741" cy="1646302"/>
          </a:xfrm>
        </p:spPr>
        <p:txBody>
          <a:bodyPr>
            <a:normAutofit fontScale="55000" lnSpcReduction="20000"/>
          </a:bodyPr>
          <a:lstStyle/>
          <a:p>
            <a:pPr algn="r"/>
            <a:r>
              <a:rPr lang="ru-RU" sz="3800" b="1" dirty="0">
                <a:solidFill>
                  <a:schemeClr val="tx1"/>
                </a:solidFill>
                <a:latin typeface="Times New Roman" panose="02020603050405020304" pitchFamily="18" charset="0"/>
                <a:cs typeface="Times New Roman" panose="02020603050405020304" pitchFamily="18" charset="0"/>
              </a:rPr>
              <a:t>Подготовила:</a:t>
            </a:r>
            <a:endParaRPr lang="ru-RU" sz="3800" dirty="0">
              <a:solidFill>
                <a:schemeClr val="tx1"/>
              </a:solidFill>
              <a:latin typeface="Times New Roman" panose="02020603050405020304" pitchFamily="18" charset="0"/>
              <a:cs typeface="Times New Roman" panose="02020603050405020304" pitchFamily="18" charset="0"/>
            </a:endParaRPr>
          </a:p>
          <a:p>
            <a:pPr algn="r"/>
            <a:r>
              <a:rPr lang="ru-RU" sz="3800" b="1" dirty="0" err="1">
                <a:solidFill>
                  <a:schemeClr val="tx1"/>
                </a:solidFill>
                <a:latin typeface="Times New Roman" panose="02020603050405020304" pitchFamily="18" charset="0"/>
                <a:cs typeface="Times New Roman" panose="02020603050405020304" pitchFamily="18" charset="0"/>
              </a:rPr>
              <a:t>Блинова</a:t>
            </a:r>
            <a:r>
              <a:rPr lang="ru-RU" sz="3800" b="1" dirty="0">
                <a:solidFill>
                  <a:schemeClr val="tx1"/>
                </a:solidFill>
                <a:latin typeface="Times New Roman" panose="02020603050405020304" pitchFamily="18" charset="0"/>
                <a:cs typeface="Times New Roman" panose="02020603050405020304" pitchFamily="18" charset="0"/>
              </a:rPr>
              <a:t> Инна Владимировна </a:t>
            </a:r>
            <a:endParaRPr lang="ru-RU" sz="3800" dirty="0">
              <a:solidFill>
                <a:schemeClr val="tx1"/>
              </a:solidFill>
              <a:latin typeface="Times New Roman" panose="02020603050405020304" pitchFamily="18" charset="0"/>
              <a:cs typeface="Times New Roman" panose="02020603050405020304" pitchFamily="18" charset="0"/>
            </a:endParaRPr>
          </a:p>
          <a:p>
            <a:pPr algn="r"/>
            <a:r>
              <a:rPr lang="ru-RU" sz="3800" b="1" dirty="0">
                <a:solidFill>
                  <a:schemeClr val="tx1"/>
                </a:solidFill>
                <a:latin typeface="Times New Roman" panose="02020603050405020304" pitchFamily="18" charset="0"/>
                <a:cs typeface="Times New Roman" panose="02020603050405020304" pitchFamily="18" charset="0"/>
              </a:rPr>
              <a:t>учитель изобразительного искусства</a:t>
            </a:r>
            <a:endParaRPr lang="ru-RU" sz="3800" dirty="0">
              <a:solidFill>
                <a:schemeClr val="tx1"/>
              </a:solidFill>
              <a:latin typeface="Times New Roman" panose="02020603050405020304" pitchFamily="18" charset="0"/>
              <a:cs typeface="Times New Roman" panose="02020603050405020304" pitchFamily="18" charset="0"/>
            </a:endParaRPr>
          </a:p>
          <a:p>
            <a:pPr algn="r"/>
            <a:r>
              <a:rPr lang="ru-RU" sz="3800" b="1" dirty="0">
                <a:solidFill>
                  <a:schemeClr val="tx1"/>
                </a:solidFill>
                <a:latin typeface="Times New Roman" panose="02020603050405020304" pitchFamily="18" charset="0"/>
                <a:cs typeface="Times New Roman" panose="02020603050405020304" pitchFamily="18" charset="0"/>
              </a:rPr>
              <a:t>МБОУ «ОК «</a:t>
            </a:r>
            <a:r>
              <a:rPr lang="ru-RU" sz="3800" b="1" dirty="0" err="1">
                <a:solidFill>
                  <a:schemeClr val="tx1"/>
                </a:solidFill>
                <a:latin typeface="Times New Roman" panose="02020603050405020304" pitchFamily="18" charset="0"/>
                <a:cs typeface="Times New Roman" panose="02020603050405020304" pitchFamily="18" charset="0"/>
              </a:rPr>
              <a:t>СтартУМ</a:t>
            </a:r>
            <a:r>
              <a:rPr lang="ru-RU" sz="3800" b="1" dirty="0">
                <a:solidFill>
                  <a:schemeClr val="tx1"/>
                </a:solidFill>
                <a:latin typeface="Times New Roman" panose="02020603050405020304" pitchFamily="18" charset="0"/>
                <a:cs typeface="Times New Roman" panose="02020603050405020304" pitchFamily="18" charset="0"/>
              </a:rPr>
              <a:t>» г. Губкина</a:t>
            </a:r>
            <a:endParaRPr lang="ru-RU" sz="3800" dirty="0">
              <a:solidFill>
                <a:schemeClr val="tx1"/>
              </a:solidFill>
              <a:latin typeface="Times New Roman" panose="02020603050405020304" pitchFamily="18" charset="0"/>
              <a:cs typeface="Times New Roman" panose="02020603050405020304" pitchFamily="18" charset="0"/>
            </a:endParaRPr>
          </a:p>
          <a:p>
            <a:endParaRPr lang="ru-RU" dirty="0"/>
          </a:p>
        </p:txBody>
      </p:sp>
      <p:sp>
        <p:nvSpPr>
          <p:cNvPr id="7" name="TextBox 6">
            <a:extLst>
              <a:ext uri="{FF2B5EF4-FFF2-40B4-BE49-F238E27FC236}">
                <a16:creationId xmlns:a16="http://schemas.microsoft.com/office/drawing/2014/main" id="{08841054-9388-4F47-8EF6-AEE6D21155D9}"/>
              </a:ext>
            </a:extLst>
          </p:cNvPr>
          <p:cNvSpPr txBox="1"/>
          <p:nvPr/>
        </p:nvSpPr>
        <p:spPr>
          <a:xfrm>
            <a:off x="2051146" y="1160864"/>
            <a:ext cx="6931468" cy="2308324"/>
          </a:xfrm>
          <a:prstGeom prst="rect">
            <a:avLst/>
          </a:prstGeom>
          <a:noFill/>
        </p:spPr>
        <p:txBody>
          <a:bodyPr wrap="square">
            <a:spAutoFit/>
          </a:bodyPr>
          <a:lstStyle/>
          <a:p>
            <a:pPr algn="ctr"/>
            <a:r>
              <a:rPr lang="ru-RU" sz="3600" b="1" dirty="0">
                <a:solidFill>
                  <a:srgbClr val="000000"/>
                </a:solidFill>
                <a:effectLst/>
                <a:latin typeface="Times New Roman" panose="02020603050405020304" pitchFamily="18" charset="0"/>
                <a:ea typeface="Times New Roman" panose="02020603050405020304" pitchFamily="18" charset="0"/>
              </a:rPr>
              <a:t>Мастер –класс</a:t>
            </a:r>
          </a:p>
          <a:p>
            <a:pPr algn="ctr"/>
            <a:r>
              <a:rPr lang="ru-RU" sz="3600" b="1" dirty="0">
                <a:solidFill>
                  <a:srgbClr val="000000"/>
                </a:solidFill>
                <a:latin typeface="Times New Roman" panose="02020603050405020304" pitchFamily="18" charset="0"/>
                <a:ea typeface="Times New Roman" panose="02020603050405020304" pitchFamily="18" charset="0"/>
              </a:rPr>
              <a:t>«</a:t>
            </a:r>
            <a:r>
              <a:rPr lang="ru-RU" sz="3600" b="1" dirty="0">
                <a:solidFill>
                  <a:srgbClr val="000000"/>
                </a:solidFill>
                <a:effectLst/>
                <a:latin typeface="Times New Roman" panose="02020603050405020304" pitchFamily="18" charset="0"/>
                <a:ea typeface="Times New Roman" panose="02020603050405020304" pitchFamily="18" charset="0"/>
              </a:rPr>
              <a:t>Формы и методы обучения созданию ярких живописных композиций»</a:t>
            </a:r>
            <a:endParaRPr lang="ru-RU" sz="3600" dirty="0"/>
          </a:p>
        </p:txBody>
      </p:sp>
      <p:pic>
        <p:nvPicPr>
          <p:cNvPr id="9" name="Рисунок 8">
            <a:extLst>
              <a:ext uri="{FF2B5EF4-FFF2-40B4-BE49-F238E27FC236}">
                <a16:creationId xmlns:a16="http://schemas.microsoft.com/office/drawing/2014/main" id="{4DE38F9F-2B81-4C63-9135-109F0648C2C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872777">
            <a:off x="2776655" y="2365337"/>
            <a:ext cx="2889956" cy="4731815"/>
          </a:xfrm>
          <a:prstGeom prst="rect">
            <a:avLst/>
          </a:prstGeom>
        </p:spPr>
      </p:pic>
    </p:spTree>
    <p:extLst>
      <p:ext uri="{BB962C8B-B14F-4D97-AF65-F5344CB8AC3E}">
        <p14:creationId xmlns:p14="http://schemas.microsoft.com/office/powerpoint/2010/main" val="7383530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FC39933-C92A-4141-8C0B-426809B2396C}"/>
              </a:ext>
            </a:extLst>
          </p:cNvPr>
          <p:cNvSpPr>
            <a:spLocks noGrp="1"/>
          </p:cNvSpPr>
          <p:nvPr>
            <p:ph type="title"/>
          </p:nvPr>
        </p:nvSpPr>
        <p:spPr>
          <a:xfrm>
            <a:off x="677334" y="335280"/>
            <a:ext cx="8596668" cy="1320800"/>
          </a:xfrm>
        </p:spPr>
        <p:txBody>
          <a:bodyPr>
            <a:noAutofit/>
          </a:bodyPr>
          <a:lstStyle/>
          <a:p>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Для развития творческих способностей детей на занятиях изобразительного искусства можно использовать следующие </a:t>
            </a:r>
            <a:r>
              <a:rPr lang="ru-RU" sz="24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методы обучения</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br>
              <a:rPr lang="ru-RU" sz="2400" dirty="0">
                <a:latin typeface="Calibri" panose="020F0502020204030204" pitchFamily="34" charset="0"/>
                <a:ea typeface="Times New Roman" panose="02020603050405020304" pitchFamily="18" charset="0"/>
                <a:cs typeface="Times New Roman" panose="02020603050405020304" pitchFamily="18" charset="0"/>
              </a:rPr>
            </a:br>
            <a:endParaRPr lang="ru-RU" sz="2400" dirty="0"/>
          </a:p>
        </p:txBody>
      </p:sp>
      <p:sp>
        <p:nvSpPr>
          <p:cNvPr id="3" name="Объект 2">
            <a:extLst>
              <a:ext uri="{FF2B5EF4-FFF2-40B4-BE49-F238E27FC236}">
                <a16:creationId xmlns:a16="http://schemas.microsoft.com/office/drawing/2014/main" id="{1AEACD67-B81F-4E7D-9E62-F8F906AFA235}"/>
              </a:ext>
            </a:extLst>
          </p:cNvPr>
          <p:cNvSpPr>
            <a:spLocks noGrp="1"/>
          </p:cNvSpPr>
          <p:nvPr>
            <p:ph idx="1"/>
          </p:nvPr>
        </p:nvSpPr>
        <p:spPr>
          <a:xfrm>
            <a:off x="565574" y="1744029"/>
            <a:ext cx="8781626" cy="4900611"/>
          </a:xfrm>
        </p:spPr>
        <p:txBody>
          <a:bodyPr>
            <a:normAutofit lnSpcReduction="10000"/>
          </a:bodyPr>
          <a:lstStyle/>
          <a:p>
            <a:pPr algn="just">
              <a:lnSpc>
                <a:spcPct val="115000"/>
              </a:lnSpc>
              <a:spcBef>
                <a:spcPts val="600"/>
              </a:spcBef>
              <a:spcAft>
                <a:spcPts val="600"/>
              </a:spcAft>
            </a:pPr>
            <a:r>
              <a:rPr lang="ru-RU" sz="17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Метод «открытий».</a:t>
            </a:r>
            <a:r>
              <a:rPr lang="ru-RU"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Творческая деятельность порождает новую идею – открытие.</a:t>
            </a:r>
            <a:endParaRPr lang="ru-RU" sz="17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Bef>
                <a:spcPts val="600"/>
              </a:spcBef>
              <a:spcAft>
                <a:spcPts val="600"/>
              </a:spcAft>
            </a:pPr>
            <a:r>
              <a:rPr lang="ru-RU" sz="17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Метод индивидуальной и коллективной поисковой</a:t>
            </a:r>
            <a:r>
              <a:rPr lang="ru-RU"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деятельности. Поисковая деятельность стимулирует творческую активность воспитанников, помогает найти верное решение из всех возможных.</a:t>
            </a:r>
            <a:endParaRPr lang="ru-RU" sz="17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Bef>
                <a:spcPts val="600"/>
              </a:spcBef>
              <a:spcAft>
                <a:spcPts val="600"/>
              </a:spcAft>
            </a:pPr>
            <a:r>
              <a:rPr lang="ru-RU" sz="17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Метод свободы в системе ограничений</a:t>
            </a:r>
            <a:r>
              <a:rPr lang="ru-RU"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С одной стороны, постоянно активизировать творческие способности детей в широкой палитре возможностей, а с другой, приучать четко придерживаться ограничения.</a:t>
            </a:r>
            <a:endParaRPr lang="ru-RU" sz="17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Bef>
                <a:spcPts val="600"/>
              </a:spcBef>
              <a:spcAft>
                <a:spcPts val="600"/>
              </a:spcAft>
            </a:pPr>
            <a:r>
              <a:rPr lang="ru-RU" sz="17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Метод диалогичности.</a:t>
            </a:r>
            <a:r>
              <a:rPr lang="ru-RU"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Педагог и воспитанник – собеседники.</a:t>
            </a:r>
            <a:endParaRPr lang="ru-RU" sz="17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Bef>
                <a:spcPts val="600"/>
              </a:spcBef>
              <a:spcAft>
                <a:spcPts val="600"/>
              </a:spcAft>
            </a:pPr>
            <a:r>
              <a:rPr lang="ru-RU" sz="17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Метод сравнений</a:t>
            </a:r>
            <a:r>
              <a:rPr lang="ru-RU"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Путь активизации творческого мышления. На занятиях необходимо демонстрировать многовариантные возможности решения одной и той же задачи.</a:t>
            </a:r>
            <a:r>
              <a:rPr lang="ru-RU"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algn="just">
              <a:lnSpc>
                <a:spcPct val="115000"/>
              </a:lnSpc>
              <a:spcBef>
                <a:spcPts val="600"/>
              </a:spcBef>
              <a:spcAft>
                <a:spcPts val="600"/>
              </a:spcAft>
            </a:pPr>
            <a:r>
              <a:rPr lang="ru-RU"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Творческие мастерские. </a:t>
            </a:r>
            <a:r>
              <a:rPr lang="ru-RU"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Мастерская выступает как совокупность пространств: игрового, учебного, культурного, художественно-творческого, где ребенок приобретает опыт жизни, ценности, открывает истину, сам выстраивает собственные знания, формирует ценности, культуру.</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1000"/>
              </a:spcAft>
            </a:pPr>
            <a:endParaRPr lang="ru-RU" sz="17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479314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18C830B-5419-4BB4-A63A-0C1B3FA14149}"/>
              </a:ext>
            </a:extLst>
          </p:cNvPr>
          <p:cNvSpPr>
            <a:spLocks noGrp="1"/>
          </p:cNvSpPr>
          <p:nvPr>
            <p:ph type="title"/>
          </p:nvPr>
        </p:nvSpPr>
        <p:spPr/>
        <p:txBody>
          <a:bodyPr>
            <a:noAutofit/>
          </a:bodyPr>
          <a:lstStyle/>
          <a:p>
            <a:r>
              <a:rPr lang="ru-RU" sz="2400" dirty="0">
                <a:solidFill>
                  <a:srgbClr val="000000"/>
                </a:solidFill>
                <a:effectLst/>
                <a:latin typeface="Times New Roman" panose="02020603050405020304" pitchFamily="18" charset="0"/>
                <a:ea typeface="Times New Roman" panose="02020603050405020304" pitchFamily="18" charset="0"/>
              </a:rPr>
              <a:t>Одним из действенных средств поддержания интереса к занятиям изобразительного искусства являются выставки и конкурсы творческих работ воспитанников – </a:t>
            </a:r>
            <a:r>
              <a:rPr lang="ru-RU" sz="2400" b="1" dirty="0">
                <a:solidFill>
                  <a:srgbClr val="000000"/>
                </a:solidFill>
                <a:effectLst/>
                <a:latin typeface="Times New Roman" panose="02020603050405020304" pitchFamily="18" charset="0"/>
                <a:ea typeface="Times New Roman" panose="02020603050405020304" pitchFamily="18" charset="0"/>
              </a:rPr>
              <a:t>занятия-вернисажи</a:t>
            </a:r>
            <a:r>
              <a:rPr lang="ru-RU" sz="2400" dirty="0">
                <a:solidFill>
                  <a:srgbClr val="000000"/>
                </a:solidFill>
                <a:effectLst/>
                <a:latin typeface="Times New Roman" panose="02020603050405020304" pitchFamily="18" charset="0"/>
                <a:ea typeface="Times New Roman" panose="02020603050405020304" pitchFamily="18" charset="0"/>
              </a:rPr>
              <a:t>.</a:t>
            </a:r>
            <a:endParaRPr lang="ru-RU" sz="2400" dirty="0"/>
          </a:p>
        </p:txBody>
      </p:sp>
      <p:pic>
        <p:nvPicPr>
          <p:cNvPr id="1026" name="Picture 2">
            <a:extLst>
              <a:ext uri="{FF2B5EF4-FFF2-40B4-BE49-F238E27FC236}">
                <a16:creationId xmlns:a16="http://schemas.microsoft.com/office/drawing/2014/main" id="{4DDEF425-EE19-4C8E-9059-328CA10B3E16}"/>
              </a:ext>
            </a:extLst>
          </p:cNvPr>
          <p:cNvPicPr>
            <a:picLocks noGrp="1" noChangeAspect="1" noChangeArrowheads="1"/>
          </p:cNvPicPr>
          <p:nvPr>
            <p:ph idx="1"/>
          </p:nvPr>
        </p:nvPicPr>
        <p:blipFill rotWithShape="1">
          <a:blip r:embed="rId2" cstate="email">
            <a:extLst>
              <a:ext uri="{28A0092B-C50C-407E-A947-70E740481C1C}">
                <a14:useLocalDpi xmlns:a14="http://schemas.microsoft.com/office/drawing/2010/main"/>
              </a:ext>
            </a:extLst>
          </a:blip>
          <a:srcRect/>
          <a:stretch/>
        </p:blipFill>
        <p:spPr bwMode="auto">
          <a:xfrm>
            <a:off x="599441" y="2270693"/>
            <a:ext cx="3068320" cy="44580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D0DD79CB-9407-4D42-B5F8-0A9645D634C0}"/>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891281" y="1930400"/>
            <a:ext cx="4998720" cy="49276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4" name="Рисунок 3">
            <a:extLst>
              <a:ext uri="{FF2B5EF4-FFF2-40B4-BE49-F238E27FC236}">
                <a16:creationId xmlns:a16="http://schemas.microsoft.com/office/drawing/2014/main" id="{ECA7CCC0-390A-4C03-B765-91356C058D3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1073205">
            <a:off x="8778401" y="223719"/>
            <a:ext cx="3182528" cy="32719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30" name="Picture 6">
            <a:extLst>
              <a:ext uri="{FF2B5EF4-FFF2-40B4-BE49-F238E27FC236}">
                <a16:creationId xmlns:a16="http://schemas.microsoft.com/office/drawing/2014/main" id="{6A78DC20-9564-40A3-A889-7D8208282686}"/>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rot="643585">
            <a:off x="9096549" y="3607842"/>
            <a:ext cx="2888902" cy="301872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0949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6EC3095-2C8E-429A-862F-EAA4F5FA00C5}"/>
              </a:ext>
            </a:extLst>
          </p:cNvPr>
          <p:cNvSpPr>
            <a:spLocks noGrp="1"/>
          </p:cNvSpPr>
          <p:nvPr>
            <p:ph type="title"/>
          </p:nvPr>
        </p:nvSpPr>
        <p:spPr>
          <a:xfrm>
            <a:off x="677334" y="609600"/>
            <a:ext cx="8596668" cy="883920"/>
          </a:xfrm>
        </p:spPr>
        <p:txBody>
          <a:bodyPr>
            <a:normAutofit fontScale="90000"/>
          </a:bodyPr>
          <a:lstStyle/>
          <a:p>
            <a:r>
              <a:rPr lang="ru-RU" sz="27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Для решения этих задач предусмотрены нестандартные решения проведения занятий:</a:t>
            </a:r>
            <a:br>
              <a:rPr lang="ru-RU" dirty="0">
                <a:latin typeface="Calibri" panose="020F0502020204030204" pitchFamily="34" charset="0"/>
                <a:ea typeface="Times New Roman" panose="02020603050405020304" pitchFamily="18" charset="0"/>
                <a:cs typeface="Times New Roman" panose="02020603050405020304" pitchFamily="18" charset="0"/>
              </a:rPr>
            </a:br>
            <a:endParaRPr lang="ru-RU" dirty="0"/>
          </a:p>
        </p:txBody>
      </p:sp>
      <p:sp>
        <p:nvSpPr>
          <p:cNvPr id="3" name="Объект 2">
            <a:extLst>
              <a:ext uri="{FF2B5EF4-FFF2-40B4-BE49-F238E27FC236}">
                <a16:creationId xmlns:a16="http://schemas.microsoft.com/office/drawing/2014/main" id="{8FE663D0-6211-4AF4-85E3-4639FE626880}"/>
              </a:ext>
            </a:extLst>
          </p:cNvPr>
          <p:cNvSpPr>
            <a:spLocks noGrp="1"/>
          </p:cNvSpPr>
          <p:nvPr>
            <p:ph idx="1"/>
          </p:nvPr>
        </p:nvSpPr>
        <p:spPr>
          <a:xfrm>
            <a:off x="677334" y="1493520"/>
            <a:ext cx="8596668" cy="3880773"/>
          </a:xfrm>
        </p:spPr>
        <p:txBody>
          <a:bodyPr>
            <a:noAutofit/>
          </a:bodyPr>
          <a:lstStyle/>
          <a:p>
            <a:pPr marL="342900" lvl="0" indent="-342900" algn="just">
              <a:lnSpc>
                <a:spcPct val="115000"/>
              </a:lnSpc>
              <a:spcBef>
                <a:spcPts val="0"/>
              </a:spcBef>
              <a:buFont typeface="+mj-lt"/>
              <a:buAutoNum type="arabicParenR"/>
            </a:pPr>
            <a:r>
              <a:rPr lang="ru-RU"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Занятие-познания: дети пополняют свой багаж новыми знаниями, терминами, техникой исполнения, изобразительной грамотностью.</a:t>
            </a:r>
            <a:endParaRPr lang="ru-RU"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Bef>
                <a:spcPts val="0"/>
              </a:spcBef>
              <a:buFont typeface="+mj-lt"/>
              <a:buAutoNum type="arabicParenR"/>
            </a:pPr>
            <a:r>
              <a:rPr lang="ru-RU"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Занятие-конкурсы «конкурсы эрудитов»: на занятие ведется опрос в игровой соревновательной форме. В ходе занятия подводятся итоги, как усвоен материал теоретический, практический. Играя, повторять, запоминать, строить рисунок, искать ошибки, быстро с помощью аппликации справляться с заданиями.</a:t>
            </a:r>
            <a:endParaRPr lang="ru-RU"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Bef>
                <a:spcPts val="0"/>
              </a:spcBef>
              <a:buFont typeface="+mj-lt"/>
              <a:buAutoNum type="arabicParenR"/>
            </a:pPr>
            <a:r>
              <a:rPr lang="ru-RU"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Занятие-тесты: детям предлагается выбрать правильный ответ из трех-пяти предложенных вариантов. </a:t>
            </a:r>
            <a:endParaRPr lang="ru-RU"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Bef>
                <a:spcPts val="0"/>
              </a:spcBef>
              <a:buFont typeface="+mj-lt"/>
              <a:buAutoNum type="arabicParenR"/>
            </a:pPr>
            <a:r>
              <a:rPr lang="ru-RU"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Занятие – прогулка/путешествие.  </a:t>
            </a:r>
            <a:endParaRPr lang="ru-RU"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Bef>
                <a:spcPts val="0"/>
              </a:spcBef>
              <a:buFont typeface="+mj-lt"/>
              <a:buAutoNum type="arabicParenR"/>
            </a:pPr>
            <a:r>
              <a:rPr lang="ru-RU"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Занятие – панорама.   </a:t>
            </a:r>
            <a:endParaRPr lang="ru-RU"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Bef>
                <a:spcPts val="0"/>
              </a:spcBef>
              <a:buFont typeface="+mj-lt"/>
              <a:buAutoNum type="arabicParenR"/>
            </a:pPr>
            <a:r>
              <a:rPr lang="ru-RU"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Занятие – репортаж с выставки.  </a:t>
            </a:r>
            <a:endParaRPr lang="ru-RU"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Bef>
                <a:spcPts val="0"/>
              </a:spcBef>
              <a:spcAft>
                <a:spcPts val="1000"/>
              </a:spcAft>
              <a:buFont typeface="+mj-lt"/>
              <a:buAutoNum type="arabicParenR"/>
            </a:pPr>
            <a:r>
              <a:rPr lang="ru-RU"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Занятие – викторина</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p>
          <a:p>
            <a:pPr algn="just">
              <a:lnSpc>
                <a:spcPct val="115000"/>
              </a:lnSpc>
              <a:spcBef>
                <a:spcPts val="0"/>
              </a:spcBef>
              <a:spcAft>
                <a:spcPts val="1000"/>
              </a:spcAft>
              <a:buFont typeface="+mj-lt"/>
              <a:buAutoNum type="arabicParenR"/>
            </a:pP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Занятие - игра. </a:t>
            </a:r>
            <a:endParaRPr lang="ru-RU" dirty="0">
              <a:latin typeface="Times New Roman" panose="02020603050405020304" pitchFamily="18" charset="0"/>
              <a:cs typeface="Times New Roman" panose="02020603050405020304" pitchFamily="18" charset="0"/>
            </a:endParaRPr>
          </a:p>
          <a:p>
            <a:pPr marL="342900" lvl="0" indent="-342900" algn="just">
              <a:lnSpc>
                <a:spcPct val="115000"/>
              </a:lnSpc>
              <a:spcBef>
                <a:spcPts val="0"/>
              </a:spcBef>
              <a:spcAft>
                <a:spcPts val="1000"/>
              </a:spcAft>
              <a:buFont typeface="+mj-lt"/>
              <a:buAutoNum type="arabicParenR"/>
            </a:pPr>
            <a:endParaRPr lang="ru-RU"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8690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1CE5631-954D-4EE3-8658-A86F4EE643D1}"/>
              </a:ext>
            </a:extLst>
          </p:cNvPr>
          <p:cNvSpPr>
            <a:spLocks noGrp="1"/>
          </p:cNvSpPr>
          <p:nvPr>
            <p:ph type="title"/>
          </p:nvPr>
        </p:nvSpPr>
        <p:spPr>
          <a:xfrm>
            <a:off x="636694" y="320040"/>
            <a:ext cx="8596668" cy="1320800"/>
          </a:xfrm>
        </p:spPr>
        <p:txBody>
          <a:bodyPr>
            <a:normAutofit fontScale="90000"/>
          </a:bodyPr>
          <a:lstStyle/>
          <a:p>
            <a:pPr>
              <a:lnSpc>
                <a:spcPct val="115000"/>
              </a:lnSpc>
              <a:spcAft>
                <a:spcPts val="1000"/>
              </a:spcAft>
            </a:pPr>
            <a:r>
              <a:rPr lang="ru-RU"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На занятиях ИЗО для развития творческих способностей сегодня также можно использовать компьютер.</a:t>
            </a:r>
            <a:br>
              <a:rPr lang="ru-RU" sz="1800" dirty="0">
                <a:effectLst/>
                <a:latin typeface="Calibri" panose="020F0502020204030204" pitchFamily="34" charset="0"/>
                <a:ea typeface="Times New Roman" panose="02020603050405020304" pitchFamily="18" charset="0"/>
                <a:cs typeface="Times New Roman" panose="02020603050405020304" pitchFamily="18" charset="0"/>
              </a:rPr>
            </a:br>
            <a:r>
              <a:rPr lang="ru-RU"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Развивающее значение компьютера для развития творческих способностей детей очень велико. Применение компьютеров на занятии ИЗО создает эмоциональный настрой, это, в свою очередь, положительно сказывается на развитии художественного творчества.</a:t>
            </a:r>
            <a:br>
              <a:rPr lang="ru-RU" sz="1800" dirty="0">
                <a:effectLst/>
                <a:latin typeface="Calibri" panose="020F0502020204030204" pitchFamily="34" charset="0"/>
                <a:ea typeface="Times New Roman" panose="02020603050405020304" pitchFamily="18" charset="0"/>
                <a:cs typeface="Times New Roman" panose="02020603050405020304" pitchFamily="18" charset="0"/>
              </a:rPr>
            </a:br>
            <a:endParaRPr lang="ru-RU" dirty="0"/>
          </a:p>
        </p:txBody>
      </p:sp>
      <p:pic>
        <p:nvPicPr>
          <p:cNvPr id="2050" name="Picture 2">
            <a:extLst>
              <a:ext uri="{FF2B5EF4-FFF2-40B4-BE49-F238E27FC236}">
                <a16:creationId xmlns:a16="http://schemas.microsoft.com/office/drawing/2014/main" id="{60E605B8-5A3C-4143-8A9C-6842ADF79845}"/>
              </a:ext>
            </a:extLst>
          </p:cNvPr>
          <p:cNvPicPr>
            <a:picLocks noGrp="1" noChangeAspect="1" noChangeArrowheads="1"/>
          </p:cNvPicPr>
          <p:nvPr>
            <p:ph idx="1"/>
          </p:nvPr>
        </p:nvPicPr>
        <p:blipFill rotWithShape="1">
          <a:blip r:embed="rId2" cstate="email">
            <a:extLst>
              <a:ext uri="{28A0092B-C50C-407E-A947-70E740481C1C}">
                <a14:useLocalDpi xmlns:a14="http://schemas.microsoft.com/office/drawing/2010/main"/>
              </a:ext>
            </a:extLst>
          </a:blip>
          <a:srcRect/>
          <a:stretch/>
        </p:blipFill>
        <p:spPr bwMode="auto">
          <a:xfrm>
            <a:off x="1480298" y="2666707"/>
            <a:ext cx="4027909" cy="384746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AF1978B2-CF1C-4339-B0CB-AA1CF5999112}"/>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922781" y="1805714"/>
            <a:ext cx="4027909" cy="278472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51F8E7C1-08F1-4836-8672-371C29D3FEED}"/>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794440" y="4445581"/>
            <a:ext cx="3073878" cy="221011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0053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677334" y="3358195"/>
            <a:ext cx="8596668" cy="2683167"/>
          </a:xfrm>
        </p:spPr>
        <p:txBody>
          <a:bodyPr>
            <a:normAutofit fontScale="92500" lnSpcReduction="10000"/>
          </a:bodyPr>
          <a:lstStyle/>
          <a:p>
            <a:r>
              <a:rPr lang="ru-RU" b="1" dirty="0"/>
              <a:t> Техника акварели «</a:t>
            </a:r>
            <a:r>
              <a:rPr lang="ru-RU" b="1" dirty="0" err="1"/>
              <a:t>по-сырому</a:t>
            </a:r>
            <a:r>
              <a:rPr lang="ru-RU" b="1" dirty="0"/>
              <a:t>» - </a:t>
            </a:r>
            <a:r>
              <a:rPr lang="ru-RU" dirty="0"/>
              <a:t>заключается в том, что краска наносится на предварительно смоченный водой лист. Степень его влажности зависит от творческого замысла художника, но обычно начинают работать после того, как вода на бумаге перестает «блестеть» на свету. Выполняется быстро, в один сеанс, при которой создаются неповторимые эффекты разводов, переливов и перетекания краски. Как правило, работа пишется «на одном дыхании», пока лист</a:t>
            </a:r>
          </a:p>
          <a:p>
            <a:r>
              <a:rPr lang="ru-RU" dirty="0"/>
              <a:t> </a:t>
            </a:r>
            <a:r>
              <a:rPr lang="ru-RU" b="1" dirty="0"/>
              <a:t> Достоинства техники</a:t>
            </a:r>
            <a:r>
              <a:rPr lang="ru-RU" i="1" dirty="0"/>
              <a:t> </a:t>
            </a:r>
            <a:r>
              <a:rPr lang="ru-RU" dirty="0"/>
              <a:t>- такой способ работы позволяет получить легкие, прозрачные цветовые оттенки с мягкими переходами. Особенно успешно этот метод используется в пейзажной  и цветочной живописи.</a:t>
            </a:r>
          </a:p>
        </p:txBody>
      </p:sp>
      <p:pic>
        <p:nvPicPr>
          <p:cNvPr id="1026" name="Picture 2" descr="C:\Users\Azerty\Downloads\1743389823255.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617140" y="226578"/>
            <a:ext cx="2362873" cy="303451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zerty\Downloads\1743390247206.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330632" y="-17935112"/>
            <a:ext cx="11160000" cy="16323929"/>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Azerty\Downloads\1743390247206.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96659" y="226578"/>
            <a:ext cx="2052000" cy="30015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zerty\Downloads\1743390247206.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400674" y="-13387388"/>
            <a:ext cx="2215055" cy="3240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Azerty\Downloads\1743390247305.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450238" y="283627"/>
            <a:ext cx="2052000" cy="2944476"/>
          </a:xfrm>
          <a:prstGeom prst="rect">
            <a:avLst/>
          </a:prstGeom>
          <a:solidFill>
            <a:schemeClr val="bg1"/>
          </a:solidFill>
        </p:spPr>
      </p:pic>
    </p:spTree>
    <p:extLst>
      <p:ext uri="{BB962C8B-B14F-4D97-AF65-F5344CB8AC3E}">
        <p14:creationId xmlns:p14="http://schemas.microsoft.com/office/powerpoint/2010/main" val="2495534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D5852D-FDD7-467D-84CD-94154B4EA635}"/>
              </a:ext>
            </a:extLst>
          </p:cNvPr>
          <p:cNvSpPr>
            <a:spLocks noGrp="1"/>
          </p:cNvSpPr>
          <p:nvPr>
            <p:ph type="title"/>
          </p:nvPr>
        </p:nvSpPr>
        <p:spPr>
          <a:xfrm>
            <a:off x="677334" y="609600"/>
            <a:ext cx="8596668" cy="1778000"/>
          </a:xfrm>
        </p:spPr>
        <p:txBody>
          <a:bodyPr>
            <a:noAutofit/>
          </a:bodyPr>
          <a:lstStyle/>
          <a:p>
            <a:b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b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br>
              <a:rPr lang="ru-RU" sz="2400" dirty="0">
                <a:latin typeface="Calibri" panose="020F0502020204030204" pitchFamily="34" charset="0"/>
                <a:ea typeface="Times New Roman" panose="02020603050405020304" pitchFamily="18" charset="0"/>
                <a:cs typeface="Times New Roman" panose="02020603050405020304" pitchFamily="18" charset="0"/>
              </a:rPr>
            </a:br>
            <a:br>
              <a:rPr lang="ru-RU" sz="2400" dirty="0">
                <a:latin typeface="Calibri" panose="020F0502020204030204" pitchFamily="34" charset="0"/>
                <a:ea typeface="Times New Roman" panose="02020603050405020304" pitchFamily="18" charset="0"/>
                <a:cs typeface="Times New Roman" panose="02020603050405020304" pitchFamily="18" charset="0"/>
              </a:rPr>
            </a:br>
            <a:endParaRPr lang="ru-RU" sz="2400" dirty="0"/>
          </a:p>
        </p:txBody>
      </p:sp>
      <p:sp>
        <p:nvSpPr>
          <p:cNvPr id="3" name="Объект 2">
            <a:extLst>
              <a:ext uri="{FF2B5EF4-FFF2-40B4-BE49-F238E27FC236}">
                <a16:creationId xmlns:a16="http://schemas.microsoft.com/office/drawing/2014/main" id="{082CA8D2-754E-4C2C-A6EE-284D50DF7130}"/>
              </a:ext>
            </a:extLst>
          </p:cNvPr>
          <p:cNvSpPr>
            <a:spLocks noGrp="1"/>
          </p:cNvSpPr>
          <p:nvPr>
            <p:ph idx="1"/>
          </p:nvPr>
        </p:nvSpPr>
        <p:spPr>
          <a:xfrm>
            <a:off x="677334" y="566443"/>
            <a:ext cx="8596668" cy="5474920"/>
          </a:xfrm>
        </p:spPr>
        <p:txBody>
          <a:bodyPr>
            <a:normAutofit fontScale="77500" lnSpcReduction="20000"/>
          </a:bodyPr>
          <a:lstStyle/>
          <a:p>
            <a:r>
              <a:rPr lang="ru-RU" sz="2600" b="1" dirty="0">
                <a:latin typeface="Times New Roman" pitchFamily="18" charset="0"/>
                <a:cs typeface="Times New Roman" pitchFamily="18" charset="0"/>
              </a:rPr>
              <a:t>Этапы рисования:</a:t>
            </a:r>
          </a:p>
          <a:p>
            <a:pPr lvl="0"/>
            <a:r>
              <a:rPr lang="ru-RU" sz="2200" dirty="0">
                <a:latin typeface="Times New Roman" pitchFamily="18" charset="0"/>
                <a:cs typeface="Times New Roman" pitchFamily="18" charset="0"/>
              </a:rPr>
              <a:t>Для начала прикрепим лист скотчем, так чтобы под скотчем оставалась ровная полоса по периметру листа шириной 5-7 мм. Таким образом мы задаем границы для дальнейшей работы.</a:t>
            </a:r>
          </a:p>
          <a:p>
            <a:pPr lvl="0"/>
            <a:r>
              <a:rPr lang="ru-RU" sz="2200" dirty="0">
                <a:latin typeface="Times New Roman" pitchFamily="18" charset="0"/>
                <a:cs typeface="Times New Roman" pitchFamily="18" charset="0"/>
              </a:rPr>
              <a:t>Следующий шаг — смачиваем лист водой.</a:t>
            </a:r>
          </a:p>
          <a:p>
            <a:pPr lvl="0"/>
            <a:r>
              <a:rPr lang="ru-RU" sz="2200" dirty="0">
                <a:latin typeface="Times New Roman" pitchFamily="18" charset="0"/>
                <a:cs typeface="Times New Roman" pitchFamily="18" charset="0"/>
              </a:rPr>
              <a:t>Возьмем простой сюжет, чтобы не тратить время на рисунок, а лучше полюбоваться на эффекты данной техники.</a:t>
            </a:r>
          </a:p>
          <a:p>
            <a:pPr lvl="0"/>
            <a:r>
              <a:rPr lang="ru-RU" sz="2200" dirty="0">
                <a:latin typeface="Times New Roman" pitchFamily="18" charset="0"/>
                <a:cs typeface="Times New Roman" pitchFamily="18" charset="0"/>
              </a:rPr>
              <a:t>Намечаем расположение цветов, формируя их в букет. В центре листа самые крупные цветы, а по краям более мелкие. </a:t>
            </a:r>
          </a:p>
          <a:p>
            <a:pPr lvl="0"/>
            <a:r>
              <a:rPr lang="ru-RU" sz="2200" dirty="0">
                <a:latin typeface="Times New Roman" pitchFamily="18" charset="0"/>
                <a:cs typeface="Times New Roman" pitchFamily="18" charset="0"/>
              </a:rPr>
              <a:t>Краской слегка касаемся листа и наблюдаем как плавно растекается акварель, образуя удивительные очертания, цветовые переходы, на которые не способна никакая другая краска.</a:t>
            </a:r>
          </a:p>
          <a:p>
            <a:pPr lvl="0"/>
            <a:r>
              <a:rPr lang="ru-RU" sz="2200" dirty="0">
                <a:latin typeface="Times New Roman" pitchFamily="18" charset="0"/>
                <a:cs typeface="Times New Roman" pitchFamily="18" charset="0"/>
              </a:rPr>
              <a:t>Оставляем некоторые участки </a:t>
            </a:r>
            <a:r>
              <a:rPr lang="ru-RU" sz="2200" dirty="0" err="1">
                <a:latin typeface="Times New Roman" pitchFamily="18" charset="0"/>
                <a:cs typeface="Times New Roman" pitchFamily="18" charset="0"/>
              </a:rPr>
              <a:t>незарисованными</a:t>
            </a:r>
            <a:r>
              <a:rPr lang="ru-RU" sz="2200" dirty="0">
                <a:latin typeface="Times New Roman" pitchFamily="18" charset="0"/>
                <a:cs typeface="Times New Roman" pitchFamily="18" charset="0"/>
              </a:rPr>
              <a:t>, от этого общая картинка не пострадает. Добавляем несколько </a:t>
            </a:r>
            <a:r>
              <a:rPr lang="ru-RU" sz="2200" dirty="0" err="1">
                <a:latin typeface="Times New Roman" pitchFamily="18" charset="0"/>
                <a:cs typeface="Times New Roman" pitchFamily="18" charset="0"/>
              </a:rPr>
              <a:t>мазочков</a:t>
            </a:r>
            <a:r>
              <a:rPr lang="ru-RU" sz="2200" dirty="0">
                <a:latin typeface="Times New Roman" pitchFamily="18" charset="0"/>
                <a:cs typeface="Times New Roman" pitchFamily="18" charset="0"/>
              </a:rPr>
              <a:t> другого цвета и даем возможность краске плавно растекаться и смешиваться с другими оттенками.</a:t>
            </a:r>
          </a:p>
          <a:p>
            <a:pPr lvl="0"/>
            <a:r>
              <a:rPr lang="ru-RU" sz="2200" dirty="0">
                <a:latin typeface="Times New Roman" pitchFamily="18" charset="0"/>
                <a:cs typeface="Times New Roman" pitchFamily="18" charset="0"/>
              </a:rPr>
              <a:t>Не забываем, что акварель в движении до полного высыхания.</a:t>
            </a:r>
          </a:p>
          <a:p>
            <a:pPr lvl="0"/>
            <a:r>
              <a:rPr lang="ru-RU" sz="2200" dirty="0">
                <a:latin typeface="Times New Roman" pitchFamily="18" charset="0"/>
                <a:cs typeface="Times New Roman" pitchFamily="18" charset="0"/>
              </a:rPr>
              <a:t>Обязательно добавьте тени и яркие пятна. Без затенений взгляд не будет скользить по картинке и привлекать внимание.</a:t>
            </a:r>
          </a:p>
          <a:p>
            <a:pPr lvl="0"/>
            <a:r>
              <a:rPr lang="ru-RU" sz="2200" dirty="0">
                <a:latin typeface="Times New Roman" pitchFamily="18" charset="0"/>
                <a:cs typeface="Times New Roman" pitchFamily="18" charset="0"/>
              </a:rPr>
              <a:t>После того как работа полностью просохнет, добавим контур.</a:t>
            </a:r>
          </a:p>
          <a:p>
            <a:pPr marL="0" indent="0">
              <a:buNone/>
            </a:pPr>
            <a:endParaRPr lang="ru-RU" dirty="0"/>
          </a:p>
        </p:txBody>
      </p:sp>
    </p:spTree>
    <p:extLst>
      <p:ext uri="{BB962C8B-B14F-4D97-AF65-F5344CB8AC3E}">
        <p14:creationId xmlns:p14="http://schemas.microsoft.com/office/powerpoint/2010/main" val="3541689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187546-E2EE-4540-B741-E2E52557EED7}"/>
              </a:ext>
            </a:extLst>
          </p:cNvPr>
          <p:cNvSpPr>
            <a:spLocks noGrp="1"/>
          </p:cNvSpPr>
          <p:nvPr>
            <p:ph type="title"/>
          </p:nvPr>
        </p:nvSpPr>
        <p:spPr/>
        <p:txBody>
          <a:bodyPr>
            <a:normAutofit/>
          </a:bodyPr>
          <a:lstStyle/>
          <a:p>
            <a:r>
              <a:rPr lang="ru-RU" sz="2800" b="1" dirty="0"/>
              <a:t>Этапы</a:t>
            </a:r>
            <a:br>
              <a:rPr lang="ru-RU" sz="2800" b="1" dirty="0"/>
            </a:br>
            <a:r>
              <a:rPr lang="ru-RU" sz="2800" b="1" dirty="0"/>
              <a:t>рисования</a:t>
            </a:r>
          </a:p>
        </p:txBody>
      </p:sp>
      <p:pic>
        <p:nvPicPr>
          <p:cNvPr id="3075" name="Picture 3" descr="C:\Users\Azerty\Downloads\1743393490623.jpg"/>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663957" y="2081860"/>
            <a:ext cx="2039193" cy="279763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Azerty\Downloads\1743393490657.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743818" y="-15359062"/>
            <a:ext cx="2664000" cy="3616477"/>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Azerty\Downloads\1743393490657.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743825" y="-15359062"/>
            <a:ext cx="3240000" cy="439841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Users\Azerty\Downloads\1743393490657.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900579" y="1266676"/>
            <a:ext cx="3473924" cy="4716000"/>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descr="C:\Users\Azerty\Downloads\1743393490559.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455423" y="654676"/>
            <a:ext cx="4486274" cy="59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6740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69BF35AB-8D09-47B4-A49B-2944BDB83455}"/>
              </a:ext>
            </a:extLst>
          </p:cNvPr>
          <p:cNvSpPr>
            <a:spLocks noGrp="1"/>
          </p:cNvSpPr>
          <p:nvPr>
            <p:ph idx="1"/>
          </p:nvPr>
        </p:nvSpPr>
        <p:spPr>
          <a:xfrm>
            <a:off x="555414" y="524829"/>
            <a:ext cx="8893386" cy="6018211"/>
          </a:xfrm>
        </p:spPr>
        <p:txBody>
          <a:bodyPr>
            <a:normAutofit/>
          </a:bodyPr>
          <a:lstStyle/>
          <a:p>
            <a:r>
              <a:rPr lang="ru-RU" b="1" dirty="0">
                <a:solidFill>
                  <a:srgbClr val="000000"/>
                </a:solidFill>
                <a:latin typeface="-apple-system"/>
              </a:rPr>
              <a:t>По</a:t>
            </a:r>
            <a:r>
              <a:rPr lang="ru-RU" b="1" i="0" dirty="0">
                <a:solidFill>
                  <a:srgbClr val="000000"/>
                </a:solidFill>
                <a:effectLst/>
                <a:latin typeface="-apple-system"/>
              </a:rPr>
              <a:t>дведение итогов</a:t>
            </a:r>
            <a:r>
              <a:rPr lang="ru-RU" b="0" i="0" dirty="0">
                <a:solidFill>
                  <a:srgbClr val="000000"/>
                </a:solidFill>
                <a:effectLst/>
                <a:latin typeface="-apple-system"/>
              </a:rPr>
              <a:t>:</a:t>
            </a:r>
          </a:p>
          <a:p>
            <a:r>
              <a:rPr lang="ru-RU" dirty="0"/>
              <a:t> Данные методы, приемы и технологии позволяют нам растить гармонично развитую личность, ведь эмоциональная насыщенность – это неотъемлемая черта развивающей среды. То, что привлекательно, забавно, интересно, ярко, выразительно, пробуждает любопытство и сравнительно легко запоминается. В ходе выполнения практической работы были созданы условия для вашего творчества и самовыражения. Вы почувствовали себя творцом прекрасной и динамической композиции. </a:t>
            </a:r>
            <a:endParaRPr lang="en-US" dirty="0"/>
          </a:p>
          <a:p>
            <a:r>
              <a:rPr lang="ru-RU" dirty="0"/>
              <a:t>Надеюсь мастер класс был интересным и полезным! Желаю творческих успехов! До новых встреч</a:t>
            </a:r>
            <a:r>
              <a:rPr lang="en-US" dirty="0"/>
              <a:t>!</a:t>
            </a:r>
            <a:endParaRPr lang="ru-RU" dirty="0"/>
          </a:p>
          <a:p>
            <a:endParaRPr lang="ru-RU" dirty="0"/>
          </a:p>
        </p:txBody>
      </p:sp>
      <p:pic>
        <p:nvPicPr>
          <p:cNvPr id="2050" name="Picture 2" descr="C:\Users\Azerty\Downloads\1741064205855.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764104" y="3945120"/>
            <a:ext cx="3960000" cy="247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7684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6D67837-5BED-4523-A167-66CBE277B92A}"/>
              </a:ext>
            </a:extLst>
          </p:cNvPr>
          <p:cNvSpPr>
            <a:spLocks noGrp="1"/>
          </p:cNvSpPr>
          <p:nvPr>
            <p:ph type="title"/>
          </p:nvPr>
        </p:nvSpPr>
        <p:spPr>
          <a:xfrm>
            <a:off x="2374054" y="2540000"/>
            <a:ext cx="8596668" cy="1320800"/>
          </a:xfrm>
        </p:spPr>
        <p:txBody>
          <a:bodyPr/>
          <a:lstStyle/>
          <a:p>
            <a:r>
              <a:rPr lang="ru-RU" dirty="0"/>
              <a:t>Спасибо за внимание!</a:t>
            </a:r>
          </a:p>
        </p:txBody>
      </p:sp>
    </p:spTree>
    <p:extLst>
      <p:ext uri="{BB962C8B-B14F-4D97-AF65-F5344CB8AC3E}">
        <p14:creationId xmlns:p14="http://schemas.microsoft.com/office/powerpoint/2010/main" val="2296370653"/>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345</TotalTime>
  <Words>742</Words>
  <Application>Microsoft Office PowerPoint</Application>
  <PresentationFormat>Широкоэкранный</PresentationFormat>
  <Paragraphs>43</Paragraphs>
  <Slides>10</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10</vt:i4>
      </vt:variant>
    </vt:vector>
  </HeadingPairs>
  <TitlesOfParts>
    <vt:vector size="17" baseType="lpstr">
      <vt:lpstr>-apple-system</vt:lpstr>
      <vt:lpstr>Arial</vt:lpstr>
      <vt:lpstr>Calibri</vt:lpstr>
      <vt:lpstr>Times New Roman</vt:lpstr>
      <vt:lpstr>Trebuchet MS</vt:lpstr>
      <vt:lpstr>Wingdings 3</vt:lpstr>
      <vt:lpstr>Аспект</vt:lpstr>
      <vt:lpstr> </vt:lpstr>
      <vt:lpstr>Для развития творческих способностей детей на занятиях изобразительного искусства можно использовать следующие методы обучения: </vt:lpstr>
      <vt:lpstr>Одним из действенных средств поддержания интереса к занятиям изобразительного искусства являются выставки и конкурсы творческих работ воспитанников – занятия-вернисажи.</vt:lpstr>
      <vt:lpstr>Для решения этих задач предусмотрены нестандартные решения проведения занятий: </vt:lpstr>
      <vt:lpstr>На занятиях ИЗО для развития творческих способностей сегодня также можно использовать компьютер.  Развивающее значение компьютера для развития творческих способностей детей очень велико. Применение компьютеров на занятии ИЗО создает эмоциональный настрой, это, в свою очередь, положительно сказывается на развитии художественного творчества. </vt:lpstr>
      <vt:lpstr>Презентация PowerPoint</vt:lpstr>
      <vt:lpstr>    </vt:lpstr>
      <vt:lpstr>Этапы рисования</vt:lpstr>
      <vt:lpstr>Презентация PowerPoint</vt:lpstr>
      <vt:lpstr>Спасибо за внимание!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 ???????</dc:creator>
  <cp:lastModifiedBy>Ю.В. Емельянова</cp:lastModifiedBy>
  <cp:revision>28</cp:revision>
  <dcterms:created xsi:type="dcterms:W3CDTF">2024-12-23T00:34:08Z</dcterms:created>
  <dcterms:modified xsi:type="dcterms:W3CDTF">2025-05-20T12:26:39Z</dcterms:modified>
</cp:coreProperties>
</file>