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5"/>
  </p:notesMasterIdLst>
  <p:sldIdLst>
    <p:sldId id="369" r:id="rId2"/>
    <p:sldId id="725" r:id="rId3"/>
    <p:sldId id="729" r:id="rId4"/>
    <p:sldId id="730" r:id="rId5"/>
    <p:sldId id="731" r:id="rId6"/>
    <p:sldId id="732" r:id="rId7"/>
    <p:sldId id="733" r:id="rId8"/>
    <p:sldId id="734" r:id="rId9"/>
    <p:sldId id="735" r:id="rId10"/>
    <p:sldId id="736" r:id="rId11"/>
    <p:sldId id="740" r:id="rId12"/>
    <p:sldId id="739" r:id="rId13"/>
    <p:sldId id="318" r:id="rId14"/>
  </p:sldIdLst>
  <p:sldSz cx="18288000" cy="10287000"/>
  <p:notesSz cx="6761163" cy="9942513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Wingdings 2" panose="05020102010507070707" pitchFamily="18" charset="2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3CF"/>
    <a:srgbClr val="5283BE"/>
    <a:srgbClr val="6E97C8"/>
    <a:srgbClr val="4274B0"/>
    <a:srgbClr val="376092"/>
    <a:srgbClr val="2F7AAA"/>
    <a:srgbClr val="E4F1F8"/>
    <a:srgbClr val="212A3B"/>
    <a:srgbClr val="FDDFBF"/>
    <a:srgbClr val="5FA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4614" autoAdjust="0"/>
  </p:normalViewPr>
  <p:slideViewPr>
    <p:cSldViewPr>
      <p:cViewPr varScale="1">
        <p:scale>
          <a:sx n="72" d="100"/>
          <a:sy n="72" d="100"/>
        </p:scale>
        <p:origin x="7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29837" cy="498852"/>
          </a:xfrm>
          <a:prstGeom prst="rect">
            <a:avLst/>
          </a:prstGeom>
        </p:spPr>
        <p:txBody>
          <a:bodyPr vert="horz" lIns="90869" tIns="45435" rIns="90869" bIns="454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2"/>
            <a:ext cx="2929837" cy="498852"/>
          </a:xfrm>
          <a:prstGeom prst="rect">
            <a:avLst/>
          </a:prstGeom>
        </p:spPr>
        <p:txBody>
          <a:bodyPr vert="horz" lIns="90869" tIns="45435" rIns="90869" bIns="45435" rtlCol="0"/>
          <a:lstStyle>
            <a:lvl1pPr algn="r">
              <a:defRPr sz="1200"/>
            </a:lvl1pPr>
          </a:lstStyle>
          <a:p>
            <a:fld id="{7D4997B8-E73F-4952-872B-447D6040AB56}" type="datetimeFigureOut">
              <a:rPr lang="ru-RU" smtClean="0"/>
              <a:t>чт 13.08.26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69" tIns="45435" rIns="90869" bIns="454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4"/>
            <a:ext cx="5408930" cy="3914865"/>
          </a:xfrm>
          <a:prstGeom prst="rect">
            <a:avLst/>
          </a:prstGeom>
        </p:spPr>
        <p:txBody>
          <a:bodyPr vert="horz" lIns="90869" tIns="45435" rIns="90869" bIns="454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29837" cy="498851"/>
          </a:xfrm>
          <a:prstGeom prst="rect">
            <a:avLst/>
          </a:prstGeom>
        </p:spPr>
        <p:txBody>
          <a:bodyPr vert="horz" lIns="90869" tIns="45435" rIns="90869" bIns="454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3"/>
            <a:ext cx="2929837" cy="498851"/>
          </a:xfrm>
          <a:prstGeom prst="rect">
            <a:avLst/>
          </a:prstGeom>
        </p:spPr>
        <p:txBody>
          <a:bodyPr vert="horz" lIns="90869" tIns="45435" rIns="90869" bIns="45435" rtlCol="0" anchor="b"/>
          <a:lstStyle>
            <a:lvl1pPr algn="r">
              <a:defRPr sz="1200"/>
            </a:lvl1pPr>
          </a:lstStyle>
          <a:p>
            <a:fld id="{107144F8-9DC8-41A5-9F0C-7D8FEF2FA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818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144F8-9DC8-41A5-9F0C-7D8FEF2FAA6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40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15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DAAEE6-D9E7-10C6-AE2C-609D88868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0293688F-BEF8-891E-C0D4-0407844216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8A9C1E6E-7661-256B-FF85-4E5195C0C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E030A26-6329-DED1-506B-50C7DB7237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7144F8-9DC8-41A5-9F0C-7D8FEF2FAA6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16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97348-D799-4264-9B19-8FC64EC5D47E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051A-A52D-473B-9FA1-849665DAA214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793A-04BB-41D1-9A30-97F9D1C7490E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CA6A3-F46A-4608-98EF-02923CEC367E}" type="datetime1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EE990-7F56-4364-A16E-E2AE42F7D145}" type="datetime1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6F667-21C3-4726-B840-C11563AC4CB3}" type="datetime1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8CFB-BEB3-4EEA-92EF-5C1A57118E63}" type="datetime1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BE6F6-A7F4-4E80-9C4D-79A1ED99BC21}" type="datetime1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4CAA3-53E4-442D-9059-A55861C05FB5}" type="datetime1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E93D-4A97-4B7F-B6A6-60056E8C5B52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43B3-7116-4043-9D2A-DBE71876D7D1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5E779-75F4-4BFE-9ABE-373A7ADC37A8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2285999" cy="10287000"/>
            <a:chOff x="0" y="0"/>
            <a:chExt cx="992864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2864" cy="1593725"/>
            </a:xfrm>
            <a:custGeom>
              <a:avLst/>
              <a:gdLst/>
              <a:ahLst/>
              <a:cxnLst/>
              <a:rect l="l" t="t" r="r" b="b"/>
              <a:pathLst>
                <a:path w="992864" h="1593725">
                  <a:moveTo>
                    <a:pt x="0" y="0"/>
                  </a:moveTo>
                  <a:lnTo>
                    <a:pt x="992864" y="0"/>
                  </a:lnTo>
                  <a:lnTo>
                    <a:pt x="992864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92855" r="-92855"/>
              </a:stretch>
            </a:blipFill>
          </p:spPr>
          <p:txBody>
            <a:bodyPr/>
            <a:lstStyle/>
            <a:p>
              <a:endParaRPr lang="ru-RU" noProof="0" dirty="0"/>
            </a:p>
          </p:txBody>
        </p:sp>
      </p:grp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7C832111-7D52-4608-95E1-A7D9090C8D3E}"/>
              </a:ext>
            </a:extLst>
          </p:cNvPr>
          <p:cNvSpPr txBox="1">
            <a:spLocks/>
          </p:cNvSpPr>
          <p:nvPr/>
        </p:nvSpPr>
        <p:spPr>
          <a:xfrm>
            <a:off x="4191000" y="3086100"/>
            <a:ext cx="11327642" cy="3595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>
                <a:latin typeface="Amazing Grotesk" pitchFamily="2" charset="0"/>
                <a:ea typeface="+mj-ea"/>
                <a:cs typeface="+mj-cs"/>
              </a:rPr>
              <a:t>ПРЕДСТАВЛЕНИЕ ЗАЯВКИ</a:t>
            </a:r>
          </a:p>
          <a:p>
            <a:pPr algn="ctr"/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[Наименование образовательной организации </a:t>
            </a:r>
            <a:br>
              <a:rPr lang="ru-RU" sz="3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соответствии с уставом</a:t>
            </a:r>
            <a:r>
              <a:rPr lang="en-US" sz="3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]</a:t>
            </a:r>
            <a:endParaRPr lang="ru-RU" sz="32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на присвоение статуса региональной инновационной площадки по теме проекта (программы): </a:t>
            </a:r>
            <a:r>
              <a:rPr lang="ru-RU" sz="3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[«указывается тема инновационного проекта (программы)»</a:t>
            </a:r>
            <a:r>
              <a:rPr lang="en-US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]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2895600" y="8191500"/>
            <a:ext cx="102390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sz="2000" dirty="0"/>
          </a:p>
          <a:p>
            <a:pPr>
              <a:defRPr/>
            </a:pPr>
            <a:r>
              <a:rPr lang="ru-RU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Должность</a:t>
            </a:r>
          </a:p>
          <a:p>
            <a:pPr>
              <a:defRPr/>
            </a:pPr>
            <a:r>
              <a:rPr lang="ru-RU" sz="20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33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2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ОБОСНОВАНИЕ ИННОВАЦИИ И ЕЁ АКТУАЛЬНОСТИ</a:t>
            </a:r>
            <a:endParaRPr lang="ru-RU" sz="3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98395" y="1433015"/>
            <a:ext cx="16950519" cy="7820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</p:spTree>
    <p:extLst>
      <p:ext uri="{BB962C8B-B14F-4D97-AF65-F5344CB8AC3E}">
        <p14:creationId xmlns:p14="http://schemas.microsoft.com/office/powerpoint/2010/main" val="194653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3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И ЗАДАЧИ РЕАЛИЗАЦИИ ИННОВАЦИОННОГО ПРОЕКТА (ПРОГРАММЫ)</a:t>
            </a:r>
            <a:endParaRPr lang="ru-RU" sz="3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09260"/>
              </p:ext>
            </p:extLst>
          </p:nvPr>
        </p:nvGraphicFramePr>
        <p:xfrm>
          <a:off x="535675" y="1112169"/>
          <a:ext cx="17069939" cy="197904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111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587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979049">
                <a:tc>
                  <a:txBody>
                    <a:bodyPr/>
                    <a:lstStyle/>
                    <a:p>
                      <a:pPr algn="ctr"/>
                      <a:endParaRPr lang="ru-RU" sz="3300" dirty="0"/>
                    </a:p>
                    <a:p>
                      <a:pPr algn="ctr"/>
                      <a:r>
                        <a:rPr lang="ru-RU" sz="3300" dirty="0"/>
                        <a:t>Цель</a:t>
                      </a:r>
                      <a:endParaRPr lang="ru-RU" sz="3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3300" dirty="0">
                        <a:latin typeface="+mn-lt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322858"/>
              </p:ext>
            </p:extLst>
          </p:nvPr>
        </p:nvGraphicFramePr>
        <p:xfrm>
          <a:off x="535675" y="3183216"/>
          <a:ext cx="17052878" cy="593714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082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446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979049">
                <a:tc rowSpan="3">
                  <a:txBody>
                    <a:bodyPr/>
                    <a:lstStyle/>
                    <a:p>
                      <a:pPr algn="ctr"/>
                      <a:endParaRPr lang="ru-RU" sz="3300" dirty="0"/>
                    </a:p>
                    <a:p>
                      <a:pPr algn="ctr"/>
                      <a:r>
                        <a:rPr lang="ru-RU" sz="3300" dirty="0"/>
                        <a:t>Задачи</a:t>
                      </a:r>
                      <a:endParaRPr lang="ru-RU" sz="3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3300" dirty="0">
                        <a:latin typeface="+mn-lt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79049">
                <a:tc vMerge="1">
                  <a:txBody>
                    <a:bodyPr/>
                    <a:lstStyle/>
                    <a:p>
                      <a:pPr algn="ctr"/>
                      <a:endParaRPr lang="ru-RU" sz="22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3300" dirty="0">
                        <a:latin typeface="+mn-lt"/>
                      </a:endParaRPr>
                    </a:p>
                  </a:txBody>
                  <a:tcPr marL="137160" marR="137160" marT="68580" marB="685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79049">
                <a:tc vMerge="1">
                  <a:txBody>
                    <a:bodyPr/>
                    <a:lstStyle/>
                    <a:p>
                      <a:pPr algn="ctr"/>
                      <a:endParaRPr lang="ru-RU" sz="22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3300" dirty="0">
                        <a:latin typeface="+mn-lt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77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4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5"/>
            <a:ext cx="16964168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ТЕОРЕТИЧЕСКИЕ И МЕТОДОЛОГИЧЕСКИЕ ПОЛОЖЕНИЯ </a:t>
            </a:r>
            <a:b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ИННОВАЦИОННОГО ПРОЕКТА (ПРОГРАММЫ)</a:t>
            </a:r>
          </a:p>
          <a:p>
            <a:pPr algn="ctr"/>
            <a:endParaRPr lang="ru-RU" sz="3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98395" y="1433015"/>
            <a:ext cx="16950519" cy="7820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</p:spTree>
    <p:extLst>
      <p:ext uri="{BB962C8B-B14F-4D97-AF65-F5344CB8AC3E}">
        <p14:creationId xmlns:p14="http://schemas.microsoft.com/office/powerpoint/2010/main" val="145505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5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НАУЧНОСТЬ И НОВИЗНА ИННОВАЦИОННОГО ПРОЕКТА (ПРОГРАММЫ)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8395" y="1433015"/>
            <a:ext cx="16950519" cy="7820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</p:spTree>
    <p:extLst>
      <p:ext uri="{BB962C8B-B14F-4D97-AF65-F5344CB8AC3E}">
        <p14:creationId xmlns:p14="http://schemas.microsoft.com/office/powerpoint/2010/main" val="151359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6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КАЛЕНДАРНЫЙ ПЛАН</a:t>
            </a:r>
          </a:p>
        </p:txBody>
      </p:sp>
      <p:graphicFrame>
        <p:nvGraphicFramePr>
          <p:cNvPr id="9" name="Group 18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459205"/>
              </p:ext>
            </p:extLst>
          </p:nvPr>
        </p:nvGraphicFramePr>
        <p:xfrm>
          <a:off x="532260" y="1033525"/>
          <a:ext cx="17316001" cy="832202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817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627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497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497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907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907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9070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1373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Начало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Окончание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horzOverflow="overflow"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год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horzOverflow="overflow"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u="none" strike="noStrike" cap="none" normalizeH="0" baseline="0" dirty="0">
                        <a:ln>
                          <a:noFill/>
                        </a:ln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2029 год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horzOverflow="overflow">
                    <a:solidFill>
                      <a:srgbClr val="7FA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01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horzOverflow="overflow"/>
                </a:tc>
                <a:tc>
                  <a:txBody>
                    <a:bodyPr/>
                    <a:lstStyle/>
                    <a:p>
                      <a:endParaRPr lang="ru-RU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086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horzOverflow="overflow"/>
                </a:tc>
                <a:tc>
                  <a:txBody>
                    <a:bodyPr/>
                    <a:lstStyle/>
                    <a:p>
                      <a:endParaRPr lang="ru-RU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38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horzOverflow="overflow"/>
                </a:tc>
                <a:tc>
                  <a:txBody>
                    <a:bodyPr/>
                    <a:lstStyle/>
                    <a:p>
                      <a:endParaRPr lang="ru-RU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97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33" marR="137133" marT="68570" marB="68570" anchor="ctr" horzOverflow="overflow"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997" marR="53997" marT="68570" marB="68570" anchor="ctr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0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7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ИНДИКАТОРЫ И ПОКАЗАТЕЛИ ПРОЕКТА (ПРОГРАММЫ)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149328"/>
              </p:ext>
            </p:extLst>
          </p:nvPr>
        </p:nvGraphicFramePr>
        <p:xfrm>
          <a:off x="849084" y="1113179"/>
          <a:ext cx="16546288" cy="818322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273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73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22903">
                <a:tc>
                  <a:txBody>
                    <a:bodyPr/>
                    <a:lstStyle/>
                    <a:p>
                      <a:pPr algn="ctr"/>
                      <a:r>
                        <a:rPr lang="ru-RU" sz="3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ПОКАЗАТЕЛИ </a:t>
                      </a:r>
                      <a:endParaRPr lang="ru-RU" sz="3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ЦЕЛЕВЫЕ ИНДИКАТОРЫ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2903"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/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22903"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/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2903"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/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22903"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/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22903"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22903"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/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22903"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 dirty="0"/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8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8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ОЖИДАЕМЫЕ КОНЕЧНЫЕ РЕЗУЛЬТАТЫ РЕАЛИЗАЦИИ </a:t>
            </a:r>
          </a:p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ИННОВАЦИОННОГО ПРОЕКТА (ПРОГРАММЫ)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709874"/>
              </p:ext>
            </p:extLst>
          </p:nvPr>
        </p:nvGraphicFramePr>
        <p:xfrm>
          <a:off x="1088570" y="1558470"/>
          <a:ext cx="16513630" cy="792250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2568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568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94230">
                <a:tc>
                  <a:txBody>
                    <a:bodyPr/>
                    <a:lstStyle/>
                    <a:p>
                      <a:pPr algn="ctr"/>
                      <a:r>
                        <a:rPr lang="ru-RU" sz="2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</a:t>
                      </a:r>
                      <a:r>
                        <a:rPr lang="ru-RU" sz="27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инновационного проекта (программы)</a:t>
                      </a:r>
                      <a:endParaRPr lang="ru-RU" sz="27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 подтверждения</a:t>
                      </a:r>
                    </a:p>
                  </a:txBody>
                  <a:tcPr marL="137160" marR="137160" marT="68580" marB="685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FA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94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i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</a:t>
                      </a:r>
                      <a:r>
                        <a:rPr lang="ru-RU" sz="2000" i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2000" i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результату </a:t>
                      </a:r>
                      <a:r>
                        <a:rPr lang="ru-RU" sz="2000" i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инновационного проекта (программы)</a:t>
                      </a:r>
                      <a:endParaRPr lang="ru-RU" sz="2000" i="1" kern="12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7FA3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Документы, подтверждающие выполнение</a:t>
                      </a:r>
                      <a:r>
                        <a:rPr lang="ru-RU" sz="2000" i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результата</a:t>
                      </a:r>
                      <a:endParaRPr lang="ru-RU" sz="200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7FA3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09426">
                <a:tc>
                  <a:txBody>
                    <a:bodyPr/>
                    <a:lstStyle/>
                    <a:p>
                      <a:endParaRPr lang="ru-RU" sz="2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7FA3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7FA3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09426">
                <a:tc>
                  <a:txBody>
                    <a:bodyPr/>
                    <a:lstStyle/>
                    <a:p>
                      <a:endParaRPr lang="ru-RU" sz="2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>
                    <a:lnR w="12700" cap="flat" cmpd="sng" algn="ctr">
                      <a:solidFill>
                        <a:srgbClr val="7FA3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2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7FA3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54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9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РЕАЛИЗАЦИИ ПРОЕКТА (ПРОГРАММЫ)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9086" y="1502230"/>
            <a:ext cx="16459200" cy="766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</p:spTree>
    <p:extLst>
      <p:ext uri="{BB962C8B-B14F-4D97-AF65-F5344CB8AC3E}">
        <p14:creationId xmlns:p14="http://schemas.microsoft.com/office/powerpoint/2010/main" val="253433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10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ПО РАСПРОСТРАНЕНИЮ И ВНЕДРЕНИЮ РЕЗУЛЬТАТОВ РЕАЛИЗАЦИИ </a:t>
            </a:r>
            <a:r>
              <a:rPr lang="ru-RU" sz="315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 </a:t>
            </a:r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(ПРОГРАММЫ)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9086" y="1502230"/>
            <a:ext cx="16459200" cy="766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</p:spTree>
    <p:extLst>
      <p:ext uri="{BB962C8B-B14F-4D97-AF65-F5344CB8AC3E}">
        <p14:creationId xmlns:p14="http://schemas.microsoft.com/office/powerpoint/2010/main" val="38895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11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ОБОСНОВАНИЕ УСТОЙЧИВОСТИ ИННОВАЦИОННОГО ПРОЕКТА (ПРОГРАММЫ)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9086" y="1502230"/>
            <a:ext cx="16459200" cy="766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</p:spTree>
    <p:extLst>
      <p:ext uri="{BB962C8B-B14F-4D97-AF65-F5344CB8AC3E}">
        <p14:creationId xmlns:p14="http://schemas.microsoft.com/office/powerpoint/2010/main" val="290302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xmlns="" id="{83DB31D2-64CE-42A1-90C3-F5EF2E767E8C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xmlns="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F5ABB30-4F8F-4051-A203-221CCDCA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12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МОНИТОРИНГА ИННОВАЦИОННОЙ ДЕЯТЕЛЬНОСТИ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593086"/>
              </p:ext>
            </p:extLst>
          </p:nvPr>
        </p:nvGraphicFramePr>
        <p:xfrm>
          <a:off x="718457" y="1458687"/>
          <a:ext cx="16829314" cy="613006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9025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45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451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661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837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918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4684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627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endParaRPr lang="ru-RU" sz="20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Критерий</a:t>
                      </a:r>
                      <a:endParaRPr lang="ru-RU" sz="20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 критерия</a:t>
                      </a:r>
                      <a:endParaRPr lang="ru-RU" sz="20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Средства контроля и обеспечения достоверности результатов деятельности</a:t>
                      </a:r>
                      <a:endParaRPr lang="ru-RU" sz="20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проведения контрольных процедур</a:t>
                      </a:r>
                      <a:endParaRPr lang="ru-RU" sz="20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Ответственные</a:t>
                      </a:r>
                      <a:endParaRPr lang="ru-RU" sz="20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A3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Выход информации</a:t>
                      </a:r>
                      <a:endParaRPr lang="ru-RU" sz="20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FA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832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Этап «_______________________________________»</a:t>
                      </a: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2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ru-RU" sz="24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2832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Этап «_______________________________________»</a:t>
                      </a: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2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24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2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24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2832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Этап «_______________________________________»</a:t>
                      </a: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62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lang="ru-RU" sz="24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28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2400" b="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 dirty="0">
                        <a:latin typeface="Times New Roman"/>
                        <a:ea typeface="Times New Roman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5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C86578-699B-56D8-4CDB-B13C7632F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Номер слайда 5">
            <a:extLst>
              <a:ext uri="{FF2B5EF4-FFF2-40B4-BE49-F238E27FC236}">
                <a16:creationId xmlns:a16="http://schemas.microsoft.com/office/drawing/2014/main" xmlns="" id="{16E77D51-9A78-480A-81A2-D82ED0F43502}"/>
              </a:ext>
            </a:extLst>
          </p:cNvPr>
          <p:cNvSpPr txBox="1">
            <a:spLocks/>
          </p:cNvSpPr>
          <p:nvPr/>
        </p:nvSpPr>
        <p:spPr>
          <a:xfrm>
            <a:off x="13618776" y="9745678"/>
            <a:ext cx="420624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00">
              <a:defRPr/>
            </a:pPr>
            <a:fld id="{B6F15528-21DE-4FAA-801E-634DDDAF4B2B}" type="slidenum">
              <a:rPr lang="ru-RU" sz="3000" b="1">
                <a:solidFill>
                  <a:prstClr val="black"/>
                </a:solidFill>
                <a:latin typeface="Montserrat" panose="00000500000000000000" pitchFamily="2" charset="-52"/>
              </a:rPr>
              <a:pPr defTabSz="1371600">
                <a:defRPr/>
              </a:pPr>
              <a:t>13</a:t>
            </a:fld>
            <a:endParaRPr lang="ru-RU" sz="3000" b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37" name="Группа 5">
            <a:extLst>
              <a:ext uri="{FF2B5EF4-FFF2-40B4-BE49-F238E27FC236}">
                <a16:creationId xmlns:a16="http://schemas.microsoft.com/office/drawing/2014/main" xmlns="" id="{9CFB282C-0660-4A49-9A2F-BAF0246CFAEF}"/>
              </a:ext>
            </a:extLst>
          </p:cNvPr>
          <p:cNvGrpSpPr/>
          <p:nvPr/>
        </p:nvGrpSpPr>
        <p:grpSpPr>
          <a:xfrm>
            <a:off x="0" y="9613527"/>
            <a:ext cx="18288000" cy="685998"/>
            <a:chOff x="0" y="6086693"/>
            <a:chExt cx="12192000" cy="803103"/>
          </a:xfrm>
        </p:grpSpPr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xmlns="" id="{3CC4B8AC-835C-4EC9-A973-A648506C6144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5CE68E0B-8ACC-4039-B62C-3CA821FA20D2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</p:grpSp>
      <p:sp>
        <p:nvSpPr>
          <p:cNvPr id="40" name="Номер слайда 2">
            <a:extLst>
              <a:ext uri="{FF2B5EF4-FFF2-40B4-BE49-F238E27FC236}">
                <a16:creationId xmlns:a16="http://schemas.microsoft.com/office/drawing/2014/main" xmlns="" id="{F8A35FFC-5471-4FAC-9266-DD73CA3A6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6556" y="9707335"/>
            <a:ext cx="4114800" cy="547688"/>
          </a:xfrm>
        </p:spPr>
        <p:txBody>
          <a:bodyPr/>
          <a:lstStyle/>
          <a:p>
            <a:fld id="{B17C1BEC-240C-4385-9E14-2933250C28F9}" type="slidenum">
              <a:rPr lang="ru-RU" sz="3000" b="1">
                <a:solidFill>
                  <a:schemeClr val="bg1"/>
                </a:solidFill>
              </a:rPr>
              <a:pPr/>
              <a:t>13</a:t>
            </a:fld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0B9EF5DF-6863-43B2-8B31-67E4B655A395}"/>
              </a:ext>
            </a:extLst>
          </p:cNvPr>
          <p:cNvSpPr/>
          <p:nvPr/>
        </p:nvSpPr>
        <p:spPr>
          <a:xfrm>
            <a:off x="805217" y="298294"/>
            <a:ext cx="1696416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КОНТАКТНЫЕ ДАННЫЕ 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4724400" y="1943100"/>
            <a:ext cx="8458200" cy="3094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 sz="20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None/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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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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"/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464646">
                    <a:shade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ФИО</a:t>
            </a:r>
          </a:p>
          <a:p>
            <a:pPr marL="13716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ct val="70000"/>
              <a:buFont typeface="Wingdings 2"/>
              <a:buNone/>
              <a:tabLst/>
              <a:defRPr/>
            </a:pPr>
            <a:endParaRPr kumimoji="0" lang="ru-RU" sz="3000" b="0" i="0" u="none" strike="noStrike" kern="0" cap="none" spc="0" normalizeH="0" baseline="0" noProof="0" dirty="0" smtClean="0">
              <a:ln>
                <a:noFill/>
              </a:ln>
              <a:solidFill>
                <a:srgbClr val="464646">
                  <a:shade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Tx/>
              <a:buFont typeface="Wingdings" panose="05000000000000000000" pitchFamily="2" charset="2"/>
              <a:buChar char="ü"/>
            </a:pPr>
            <a:r>
              <a:rPr lang="ru-RU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 </a:t>
            </a:r>
            <a:r>
              <a:rPr lang="ru-RU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мобильный</a:t>
            </a:r>
          </a:p>
          <a:p>
            <a:pPr marL="285750" indent="-285750" algn="ctr">
              <a:buClrTx/>
              <a:buFont typeface="Wingdings" panose="05000000000000000000" pitchFamily="2" charset="2"/>
              <a:buChar char="ü"/>
            </a:pPr>
            <a:r>
              <a:rPr lang="ru-RU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 </a:t>
            </a:r>
            <a:r>
              <a:rPr lang="ru-RU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рабочий </a:t>
            </a:r>
            <a:endParaRPr lang="ru-RU" sz="3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Tx/>
              <a:buFont typeface="Wingdings" panose="05000000000000000000" pitchFamily="2" charset="2"/>
              <a:buChar char="ü"/>
            </a:pPr>
            <a:r>
              <a:rPr lang="ru-RU" sz="3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</a:t>
            </a:r>
            <a:r>
              <a:rPr lang="ru-RU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почта  </a:t>
            </a:r>
          </a:p>
        </p:txBody>
      </p:sp>
    </p:spTree>
    <p:extLst>
      <p:ext uri="{BB962C8B-B14F-4D97-AF65-F5344CB8AC3E}">
        <p14:creationId xmlns:p14="http://schemas.microsoft.com/office/powerpoint/2010/main" val="315690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  <wetp:taskpane dockstate="right" visibility="0" width="350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F466EF5E-9718-4849-B8C7-911B26FD1AA5}">
  <we:reference id="wa104051163" version="1.2.0.3" store="ru-RU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F236BBEB-953D-4589-BC9F-A334C86FFAFB}">
  <we:reference id="wa200002492" version="1.0.0.3" store="ru-RU" storeType="OMEX"/>
  <we:alternateReferences>
    <we:reference id="wa200002492" version="1.0.0.3" store="WA200002492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9526</TotalTime>
  <Words>203</Words>
  <Application>Microsoft Office PowerPoint</Application>
  <PresentationFormat>Произвольный</PresentationFormat>
  <Paragraphs>91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Amazing Grotesk</vt:lpstr>
      <vt:lpstr>Calibri</vt:lpstr>
      <vt:lpstr>Times New Roman</vt:lpstr>
      <vt:lpstr>Arial</vt:lpstr>
      <vt:lpstr>Wingdings</vt:lpstr>
      <vt:lpstr>Wingdings 2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Запишите свою тему или идею</dc:title>
  <dc:creator>Пузиков Р.В.</dc:creator>
  <cp:lastModifiedBy>Кривенко В.А.</cp:lastModifiedBy>
  <cp:revision>86</cp:revision>
  <cp:lastPrinted>2026-06-29T07:31:56Z</cp:lastPrinted>
  <dcterms:created xsi:type="dcterms:W3CDTF">2006-08-16T00:00:00Z</dcterms:created>
  <dcterms:modified xsi:type="dcterms:W3CDTF">2026-08-13T12:27:35Z</dcterms:modified>
  <dc:identifier>DAGdwQZocPc</dc:identifier>
</cp:coreProperties>
</file>