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20" r:id="rId1"/>
    <p:sldMasterId id="2147483737" r:id="rId2"/>
    <p:sldMasterId id="2147483739" r:id="rId3"/>
    <p:sldMasterId id="2147483753" r:id="rId4"/>
    <p:sldMasterId id="2147483765" r:id="rId5"/>
  </p:sldMasterIdLst>
  <p:notesMasterIdLst>
    <p:notesMasterId r:id="rId19"/>
  </p:notesMasterIdLst>
  <p:handoutMasterIdLst>
    <p:handoutMasterId r:id="rId20"/>
  </p:handoutMasterIdLst>
  <p:sldIdLst>
    <p:sldId id="2147380924" r:id="rId6"/>
    <p:sldId id="2147380861" r:id="rId7"/>
    <p:sldId id="2147380863" r:id="rId8"/>
    <p:sldId id="2147380862" r:id="rId9"/>
    <p:sldId id="2147380855" r:id="rId10"/>
    <p:sldId id="2147380864" r:id="rId11"/>
    <p:sldId id="2147380867" r:id="rId12"/>
    <p:sldId id="2147380857" r:id="rId13"/>
    <p:sldId id="2147380860" r:id="rId14"/>
    <p:sldId id="2147380866" r:id="rId15"/>
    <p:sldId id="2147380868" r:id="rId16"/>
    <p:sldId id="2147380829" r:id="rId17"/>
    <p:sldId id="2147380953" r:id="rId18"/>
  </p:sldIdLst>
  <p:sldSz cx="12192000" cy="6858000"/>
  <p:notesSz cx="6761163" cy="9882188"/>
  <p:embeddedFontLst>
    <p:embeddedFont>
      <p:font typeface="Akrobat" panose="020B0604020202020204" charset="0"/>
      <p:regular r:id="rId21"/>
    </p:embeddedFont>
    <p:embeddedFont>
      <p:font typeface="Akrobat ExtraBold" panose="00000900000000000000" charset="-52"/>
      <p:bold r:id="rId22"/>
    </p:embeddedFont>
    <p:embeddedFont>
      <p:font typeface="Arial Narrow" panose="020B0606020202030204" pitchFamily="3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4" userDrawn="1">
          <p15:clr>
            <a:srgbClr val="A4A3A4"/>
          </p15:clr>
        </p15:guide>
        <p15:guide id="4" pos="756" userDrawn="1">
          <p15:clr>
            <a:srgbClr val="A4A3A4"/>
          </p15:clr>
        </p15:guide>
        <p15:guide id="5" orient="horz" pos="686" userDrawn="1">
          <p15:clr>
            <a:srgbClr val="A4A3A4"/>
          </p15:clr>
        </p15:guide>
        <p15:guide id="6" pos="4362" userDrawn="1">
          <p15:clr>
            <a:srgbClr val="A4A3A4"/>
          </p15:clr>
        </p15:guide>
        <p15:guide id="7" pos="75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71A5"/>
    <a:srgbClr val="2F5596"/>
    <a:srgbClr val="384263"/>
    <a:srgbClr val="36405E"/>
    <a:srgbClr val="816095"/>
    <a:srgbClr val="E7F8FE"/>
    <a:srgbClr val="37415E"/>
    <a:srgbClr val="B7B8B9"/>
    <a:srgbClr val="D0CECE"/>
    <a:srgbClr val="4A76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6122" autoAdjust="0"/>
  </p:normalViewPr>
  <p:slideViewPr>
    <p:cSldViewPr snapToGrid="0">
      <p:cViewPr>
        <p:scale>
          <a:sx n="75" d="100"/>
          <a:sy n="75" d="100"/>
        </p:scale>
        <p:origin x="1286" y="202"/>
      </p:cViewPr>
      <p:guideLst>
        <p:guide orient="horz" pos="1684"/>
        <p:guide pos="756"/>
        <p:guide orient="horz" pos="686"/>
        <p:guide pos="4362"/>
        <p:guide pos="75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F68E556-BC46-7EF2-C8BF-7BBB580510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5" y="0"/>
            <a:ext cx="2929837" cy="495825"/>
          </a:xfrm>
          <a:prstGeom prst="rect">
            <a:avLst/>
          </a:prstGeom>
        </p:spPr>
        <p:txBody>
          <a:bodyPr vert="horz" lIns="90919" tIns="45461" rIns="90919" bIns="45461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34ED3F-0E5F-EDCE-9FE7-0ABC487918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29765" y="0"/>
            <a:ext cx="2929837" cy="495825"/>
          </a:xfrm>
          <a:prstGeom prst="rect">
            <a:avLst/>
          </a:prstGeom>
        </p:spPr>
        <p:txBody>
          <a:bodyPr vert="horz" lIns="90919" tIns="45461" rIns="90919" bIns="45461" rtlCol="0"/>
          <a:lstStyle>
            <a:lvl1pPr algn="r">
              <a:defRPr sz="1200"/>
            </a:lvl1pPr>
          </a:lstStyle>
          <a:p>
            <a:fld id="{FC699FE7-892F-4758-8D8E-A8D7E955B25B}" type="datetimeFigureOut">
              <a:rPr lang="ru-RU" smtClean="0"/>
              <a:pPr/>
              <a:t>01.12.2025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47CC581-8304-5267-8B60-81D60607A0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5" y="9386365"/>
            <a:ext cx="2929837" cy="495824"/>
          </a:xfrm>
          <a:prstGeom prst="rect">
            <a:avLst/>
          </a:prstGeom>
        </p:spPr>
        <p:txBody>
          <a:bodyPr vert="horz" lIns="90919" tIns="45461" rIns="90919" bIns="45461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A50CE7-3039-CB30-86F8-947B956179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29765" y="9386365"/>
            <a:ext cx="2929837" cy="495824"/>
          </a:xfrm>
          <a:prstGeom prst="rect">
            <a:avLst/>
          </a:prstGeom>
        </p:spPr>
        <p:txBody>
          <a:bodyPr vert="horz" lIns="90919" tIns="45461" rIns="90919" bIns="45461" rtlCol="0" anchor="b"/>
          <a:lstStyle>
            <a:lvl1pPr algn="r">
              <a:defRPr sz="1200"/>
            </a:lvl1pPr>
          </a:lstStyle>
          <a:p>
            <a:fld id="{BEC25234-63C2-46A9-8A07-CC62371100E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266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29837" cy="495825"/>
          </a:xfrm>
          <a:prstGeom prst="rect">
            <a:avLst/>
          </a:prstGeom>
        </p:spPr>
        <p:txBody>
          <a:bodyPr vert="horz" lIns="90919" tIns="45461" rIns="90919" bIns="45461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5" y="0"/>
            <a:ext cx="2929837" cy="495825"/>
          </a:xfrm>
          <a:prstGeom prst="rect">
            <a:avLst/>
          </a:prstGeom>
        </p:spPr>
        <p:txBody>
          <a:bodyPr vert="horz" lIns="90919" tIns="45461" rIns="90919" bIns="45461" rtlCol="0"/>
          <a:lstStyle>
            <a:lvl1pPr algn="r">
              <a:defRPr sz="1200"/>
            </a:lvl1pPr>
          </a:lstStyle>
          <a:p>
            <a:fld id="{71614A32-9872-4E8C-BCFA-2B6B1F3092E0}" type="datetimeFigureOut">
              <a:rPr lang="ru-RU" smtClean="0"/>
              <a:pPr/>
              <a:t>01.12.2025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19" tIns="45461" rIns="90919" bIns="4546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2"/>
            <a:ext cx="5408930" cy="3891112"/>
          </a:xfrm>
          <a:prstGeom prst="rect">
            <a:avLst/>
          </a:prstGeom>
        </p:spPr>
        <p:txBody>
          <a:bodyPr vert="horz" lIns="90919" tIns="45461" rIns="90919" bIns="4546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386365"/>
            <a:ext cx="2929837" cy="495824"/>
          </a:xfrm>
          <a:prstGeom prst="rect">
            <a:avLst/>
          </a:prstGeom>
        </p:spPr>
        <p:txBody>
          <a:bodyPr vert="horz" lIns="90919" tIns="45461" rIns="90919" bIns="45461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5" y="9386365"/>
            <a:ext cx="2929837" cy="495824"/>
          </a:xfrm>
          <a:prstGeom prst="rect">
            <a:avLst/>
          </a:prstGeom>
        </p:spPr>
        <p:txBody>
          <a:bodyPr vert="horz" lIns="90919" tIns="45461" rIns="90919" bIns="45461" rtlCol="0" anchor="b"/>
          <a:lstStyle>
            <a:lvl1pPr algn="r">
              <a:defRPr sz="1200"/>
            </a:lvl1pPr>
          </a:lstStyle>
          <a:p>
            <a:fld id="{10DCBB37-0A21-486B-96D7-F0D6A336337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9729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6299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632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35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138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903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099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921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047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075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899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CBB37-0A21-486B-96D7-F0D6A3363375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399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E8585F-24EB-4D2A-9FB4-BEB25C957B8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05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Текст 8">
            <a:extLst>
              <a:ext uri="{FF2B5EF4-FFF2-40B4-BE49-F238E27FC236}">
                <a16:creationId xmlns:a16="http://schemas.microsoft.com/office/drawing/2014/main" id="{1E974796-7AE0-EF46-B1A0-E207CA97A9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7375" y="1393108"/>
            <a:ext cx="2592388" cy="41505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E26C0338-9526-6645-AA6F-0613F77B53E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7375" y="2098037"/>
            <a:ext cx="2592388" cy="10173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Рисунок SmartArt 2">
            <a:extLst>
              <a:ext uri="{FF2B5EF4-FFF2-40B4-BE49-F238E27FC236}">
                <a16:creationId xmlns:a16="http://schemas.microsoft.com/office/drawing/2014/main" id="{225A6F7B-91D9-5940-BE3F-1B3D58B6262A}"/>
              </a:ext>
            </a:extLst>
          </p:cNvPr>
          <p:cNvSpPr>
            <a:spLocks noGrp="1"/>
          </p:cNvSpPr>
          <p:nvPr>
            <p:ph type="dgm" sz="quarter" idx="37" hasCustomPrompt="1"/>
          </p:nvPr>
        </p:nvSpPr>
        <p:spPr>
          <a:xfrm>
            <a:off x="3395663" y="1371601"/>
            <a:ext cx="5409368" cy="4541838"/>
          </a:xfrm>
          <a:prstGeom prst="rect">
            <a:avLst/>
          </a:prstGeom>
        </p:spPr>
        <p:txBody>
          <a:bodyPr/>
          <a:lstStyle>
            <a:lvl1pPr marL="0" marR="0" indent="0" algn="l" defTabSz="1041726" rtl="0" eaLnBrk="1" fontAlgn="auto" latinLnBrk="0" hangingPunct="1">
              <a:lnSpc>
                <a:spcPct val="90000"/>
              </a:lnSpc>
              <a:spcBef>
                <a:spcPts val="113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99"/>
            </a:lvl1pPr>
          </a:lstStyle>
          <a:p>
            <a:pPr marL="0" marR="0" lvl="0" indent="0" algn="l" defTabSz="1041726" rtl="0" eaLnBrk="1" fontAlgn="auto" latinLnBrk="0" hangingPunct="1">
              <a:lnSpc>
                <a:spcPct val="90000"/>
              </a:lnSpc>
              <a:spcBef>
                <a:spcPts val="113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SmartArt</a:t>
            </a:r>
            <a:endParaRPr lang="ru-RU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148A6A7-3249-4948-A8C0-FBF4414D8C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6" y="6455193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99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199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EAAAAF2A-C76A-21E6-F4F8-DEAE5D35593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87375" y="4202223"/>
            <a:ext cx="2592388" cy="41505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9706AB34-6908-732D-446B-30330D83BCA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87375" y="4901375"/>
            <a:ext cx="2592388" cy="10173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4" name="Текст 8">
            <a:extLst>
              <a:ext uri="{FF2B5EF4-FFF2-40B4-BE49-F238E27FC236}">
                <a16:creationId xmlns:a16="http://schemas.microsoft.com/office/drawing/2014/main" id="{01D4338F-D347-B3BC-7948-9BE24289389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12787" y="1393108"/>
            <a:ext cx="2592388" cy="41505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5" name="Текст 8">
            <a:extLst>
              <a:ext uri="{FF2B5EF4-FFF2-40B4-BE49-F238E27FC236}">
                <a16:creationId xmlns:a16="http://schemas.microsoft.com/office/drawing/2014/main" id="{23B21BEC-B2C6-F370-603A-64F8ECF39D0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12787" y="2094454"/>
            <a:ext cx="2592388" cy="10173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id="{1D48842D-9F7E-3985-58B8-620BECC6D74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12787" y="4202223"/>
            <a:ext cx="2592388" cy="41505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id="{DED1CD50-283A-A078-D8C8-2506EA64248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012787" y="4901375"/>
            <a:ext cx="2592388" cy="10173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5B283FC-4AD9-6B3D-C76A-76B1475503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298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24692054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F00BDD2-13E8-8C42-85F3-30750BE333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6" y="6455193"/>
            <a:ext cx="10296525" cy="146459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99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199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29" name="Рисунок SmartArt 2">
            <a:extLst>
              <a:ext uri="{FF2B5EF4-FFF2-40B4-BE49-F238E27FC236}">
                <a16:creationId xmlns:a16="http://schemas.microsoft.com/office/drawing/2014/main" id="{B322744A-E826-CE60-5EFE-E45D51807D5A}"/>
              </a:ext>
            </a:extLst>
          </p:cNvPr>
          <p:cNvSpPr>
            <a:spLocks noGrp="1"/>
          </p:cNvSpPr>
          <p:nvPr>
            <p:ph type="dgm" sz="quarter" idx="37" hasCustomPrompt="1"/>
          </p:nvPr>
        </p:nvSpPr>
        <p:spPr>
          <a:xfrm>
            <a:off x="3395663" y="1371601"/>
            <a:ext cx="5409368" cy="4757738"/>
          </a:xfrm>
          <a:prstGeom prst="rect">
            <a:avLst/>
          </a:prstGeom>
        </p:spPr>
        <p:txBody>
          <a:bodyPr/>
          <a:lstStyle>
            <a:lvl1pPr marL="0" marR="0" indent="0" algn="l" defTabSz="1041726" rtl="0" eaLnBrk="1" fontAlgn="auto" latinLnBrk="0" hangingPunct="1">
              <a:lnSpc>
                <a:spcPct val="90000"/>
              </a:lnSpc>
              <a:spcBef>
                <a:spcPts val="113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99"/>
            </a:lvl1pPr>
          </a:lstStyle>
          <a:p>
            <a:pPr marL="0" marR="0" lvl="0" indent="0" algn="l" defTabSz="1041726" rtl="0" eaLnBrk="1" fontAlgn="auto" latinLnBrk="0" hangingPunct="1">
              <a:lnSpc>
                <a:spcPct val="90000"/>
              </a:lnSpc>
              <a:spcBef>
                <a:spcPts val="113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SmartArt</a:t>
            </a:r>
            <a:endParaRPr lang="ru-RU" dirty="0"/>
          </a:p>
        </p:txBody>
      </p:sp>
      <p:sp>
        <p:nvSpPr>
          <p:cNvPr id="30" name="Текст 8">
            <a:extLst>
              <a:ext uri="{FF2B5EF4-FFF2-40B4-BE49-F238E27FC236}">
                <a16:creationId xmlns:a16="http://schemas.microsoft.com/office/drawing/2014/main" id="{72C98E2C-76F1-1274-EA2B-12A5413F1E3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7657" y="1441924"/>
            <a:ext cx="1871663" cy="3888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32" name="Текст 8">
            <a:extLst>
              <a:ext uri="{FF2B5EF4-FFF2-40B4-BE49-F238E27FC236}">
                <a16:creationId xmlns:a16="http://schemas.microsoft.com/office/drawing/2014/main" id="{E9B8CF1F-FC6D-E148-F54E-4C9FD0835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7658" y="1877802"/>
            <a:ext cx="1871663" cy="79554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729FA38B-C647-5A41-506F-F98EEAB9F72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97657" y="4897912"/>
            <a:ext cx="1871663" cy="3888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36" name="Текст 8">
            <a:extLst>
              <a:ext uri="{FF2B5EF4-FFF2-40B4-BE49-F238E27FC236}">
                <a16:creationId xmlns:a16="http://schemas.microsoft.com/office/drawing/2014/main" id="{7437F790-2D3E-02A9-8F7E-5CA434E656F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7658" y="5333790"/>
            <a:ext cx="1871663" cy="79554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E6065243-12B6-8947-EBB2-83EAE7DFC8D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97657" y="3168352"/>
            <a:ext cx="1871663" cy="3888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50" name="Текст 8">
            <a:extLst>
              <a:ext uri="{FF2B5EF4-FFF2-40B4-BE49-F238E27FC236}">
                <a16:creationId xmlns:a16="http://schemas.microsoft.com/office/drawing/2014/main" id="{6E345ABB-4103-F5C6-4035-C328E11BE0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97658" y="3604230"/>
            <a:ext cx="1871663" cy="79554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:a16="http://schemas.microsoft.com/office/drawing/2014/main" id="{EE193FD2-BA4C-F3A2-1B59-C295AC6AD28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731375" y="1441924"/>
            <a:ext cx="1871663" cy="3888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C7535AF5-03EE-A45F-2145-393F7FA8CE0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731377" y="1877802"/>
            <a:ext cx="1871663" cy="79554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0EE1B4FC-2264-3C56-4449-4FAC5A3F802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731375" y="4897912"/>
            <a:ext cx="1871663" cy="3888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56" name="Текст 8">
            <a:extLst>
              <a:ext uri="{FF2B5EF4-FFF2-40B4-BE49-F238E27FC236}">
                <a16:creationId xmlns:a16="http://schemas.microsoft.com/office/drawing/2014/main" id="{8AC4C972-2EE9-AF5A-9A51-A9FAEE882A2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731377" y="5333790"/>
            <a:ext cx="1871663" cy="79554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id="{A65E9A29-34AE-8EFC-3757-5C6F359B81F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31375" y="3168352"/>
            <a:ext cx="1871663" cy="3888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:a16="http://schemas.microsoft.com/office/drawing/2014/main" id="{2C286D4A-2DC9-2E0C-FAC0-DFEAC7B2A73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731377" y="3604230"/>
            <a:ext cx="1871663" cy="79554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BC9FC95-10D6-1ABA-B677-E206ED2A4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298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27622331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SmartArt 2">
            <a:extLst>
              <a:ext uri="{FF2B5EF4-FFF2-40B4-BE49-F238E27FC236}">
                <a16:creationId xmlns:a16="http://schemas.microsoft.com/office/drawing/2014/main" id="{3A2F8166-FB68-6C42-B7EA-A15FBFCD021F}"/>
              </a:ext>
            </a:extLst>
          </p:cNvPr>
          <p:cNvSpPr>
            <a:spLocks noGrp="1"/>
          </p:cNvSpPr>
          <p:nvPr>
            <p:ph type="dgm" sz="quarter" idx="37" hasCustomPrompt="1"/>
          </p:nvPr>
        </p:nvSpPr>
        <p:spPr>
          <a:xfrm>
            <a:off x="587375" y="1371601"/>
            <a:ext cx="6337301" cy="4752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22"/>
            </a:lvl1pPr>
          </a:lstStyle>
          <a:p>
            <a:r>
              <a:rPr lang="en-US" dirty="0"/>
              <a:t>SmartArt</a:t>
            </a:r>
            <a:endParaRPr lang="ru-RU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7178134-A8AC-B34C-A564-F8F070C18E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376" y="6345238"/>
            <a:ext cx="10296525" cy="256415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99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*</a:t>
            </a:r>
            <a:r>
              <a:rPr lang="en-US" dirty="0"/>
              <a:t> </a:t>
            </a:r>
            <a:r>
              <a:rPr lang="ru-RU" sz="1199" b="0" i="0" u="none" strike="noStrike" cap="none" spc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Место для указания источников, сносок и примечаний</a:t>
            </a:r>
            <a:endParaRPr lang="ru-RU" dirty="0"/>
          </a:p>
        </p:txBody>
      </p:sp>
      <p:sp>
        <p:nvSpPr>
          <p:cNvPr id="24" name="Текст 8">
            <a:extLst>
              <a:ext uri="{FF2B5EF4-FFF2-40B4-BE49-F238E27FC236}">
                <a16:creationId xmlns:a16="http://schemas.microsoft.com/office/drawing/2014/main" id="{69A4181B-E480-0762-AF55-6A59129E5C0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078190" y="1664520"/>
            <a:ext cx="3526437" cy="577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9264973F-DC70-7609-AD64-D672A9C2CB1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078191" y="1447038"/>
            <a:ext cx="3526437" cy="373914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450DC13B-9967-77E1-E1D7-B092EA3131C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078190" y="2954630"/>
            <a:ext cx="3526437" cy="577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Текст 8">
            <a:extLst>
              <a:ext uri="{FF2B5EF4-FFF2-40B4-BE49-F238E27FC236}">
                <a16:creationId xmlns:a16="http://schemas.microsoft.com/office/drawing/2014/main" id="{E676DFA1-FE77-56F5-8AD3-D810B4CF127D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078191" y="2737147"/>
            <a:ext cx="3526437" cy="373914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676C09D-EA21-FA68-E51F-335B94618394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078190" y="4253747"/>
            <a:ext cx="3526437" cy="577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:a16="http://schemas.microsoft.com/office/drawing/2014/main" id="{0D2A2B71-727F-FA4A-8169-B5BF85B67911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078191" y="4036264"/>
            <a:ext cx="3526437" cy="373914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D667EDFF-7EA3-C3C1-F47D-040A6AAAA901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8078190" y="5547289"/>
            <a:ext cx="3526437" cy="577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id="{B438EBEB-A0CE-661E-D604-2198EF577C94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078191" y="5329805"/>
            <a:ext cx="3526437" cy="373914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99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D1A24A2-D585-2226-65A6-C3EFC1D07C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296863"/>
            <a:ext cx="8208963" cy="6477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lang="ru-RU" sz="2298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16814046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екст картин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719667" y="6085526"/>
            <a:ext cx="5353051" cy="19727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1218072">
              <a:lnSpc>
                <a:spcPct val="90000"/>
              </a:lnSpc>
              <a:spcBef>
                <a:spcPts val="1332"/>
              </a:spcBef>
              <a:spcAft>
                <a:spcPts val="0"/>
              </a:spcAft>
              <a:buClrTx/>
              <a:buSzTx/>
              <a:buFontTx/>
              <a:buNone/>
              <a:defRPr sz="932">
                <a:solidFill>
                  <a:srgbClr val="333333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l" defTabSz="1218072">
              <a:lnSpc>
                <a:spcPct val="90000"/>
              </a:lnSpc>
              <a:spcBef>
                <a:spcPts val="1332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Место для указания источников и сносок</a:t>
            </a:r>
            <a:endParaRPr lang="en-US"/>
          </a:p>
        </p:txBody>
      </p:sp>
      <p:sp>
        <p:nvSpPr>
          <p:cNvPr id="13" name="Slide Number Placeholder 5"/>
          <p:cNvSpPr txBox="1"/>
          <p:nvPr userDrawn="1"/>
        </p:nvSpPr>
        <p:spPr bwMode="auto">
          <a:xfrm>
            <a:off x="10915650" y="6100237"/>
            <a:ext cx="749300" cy="182563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6DF24603-9A1B-F342-92E0-89DE32840F75}" type="slidenum">
              <a:rPr lang="en-US" sz="932">
                <a:latin typeface="Arial"/>
                <a:ea typeface="Arial"/>
                <a:cs typeface="Arial"/>
              </a:rPr>
              <a:pPr algn="r">
                <a:defRPr/>
              </a:pPr>
              <a:t>‹#›</a:t>
            </a:fld>
            <a:endParaRPr lang="en-US" sz="932">
              <a:latin typeface="Arial"/>
              <a:ea typeface="Arial"/>
              <a:cs typeface="Arial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719667" y="575200"/>
            <a:ext cx="8748184" cy="4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064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Заголовок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19667" y="1966680"/>
            <a:ext cx="5353051" cy="32848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/>
              <a:buNone/>
              <a:defRPr sz="1599">
                <a:solidFill>
                  <a:srgbClr val="333333"/>
                </a:solidFill>
                <a:latin typeface="Arial"/>
                <a:ea typeface="Arial"/>
                <a:cs typeface="Arial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ru-RU" sz="1599">
                <a:solidFill>
                  <a:srgbClr val="333333"/>
                </a:solidFill>
                <a:latin typeface="Arial"/>
                <a:ea typeface="Arial"/>
                <a:cs typeface="Arial"/>
              </a:rPr>
              <a:t>Текст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 bwMode="auto">
          <a:xfrm>
            <a:off x="6411385" y="1966679"/>
            <a:ext cx="5253567" cy="3272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2"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9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екст картин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719667" y="6085526"/>
            <a:ext cx="5353051" cy="19727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1218072">
              <a:lnSpc>
                <a:spcPct val="90000"/>
              </a:lnSpc>
              <a:spcBef>
                <a:spcPts val="1332"/>
              </a:spcBef>
              <a:spcAft>
                <a:spcPts val="0"/>
              </a:spcAft>
              <a:buClrTx/>
              <a:buSzTx/>
              <a:buFontTx/>
              <a:buNone/>
              <a:defRPr sz="932">
                <a:solidFill>
                  <a:srgbClr val="333333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l" defTabSz="1218072">
              <a:lnSpc>
                <a:spcPct val="90000"/>
              </a:lnSpc>
              <a:spcBef>
                <a:spcPts val="1332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Место для указания источников и сносок</a:t>
            </a:r>
            <a:endParaRPr lang="en-US"/>
          </a:p>
        </p:txBody>
      </p:sp>
      <p:sp>
        <p:nvSpPr>
          <p:cNvPr id="13" name="Slide Number Placeholder 5"/>
          <p:cNvSpPr txBox="1"/>
          <p:nvPr userDrawn="1"/>
        </p:nvSpPr>
        <p:spPr bwMode="auto">
          <a:xfrm>
            <a:off x="10915650" y="6100237"/>
            <a:ext cx="749300" cy="182563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6DF24603-9A1B-F342-92E0-89DE32840F75}" type="slidenum">
              <a:rPr lang="en-US" sz="932">
                <a:latin typeface="Arial"/>
                <a:ea typeface="Arial"/>
                <a:cs typeface="Arial"/>
              </a:rPr>
              <a:pPr algn="r">
                <a:defRPr/>
              </a:pPr>
              <a:t>‹#›</a:t>
            </a:fld>
            <a:endParaRPr lang="en-US" sz="932">
              <a:latin typeface="Arial"/>
              <a:ea typeface="Arial"/>
              <a:cs typeface="Arial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719667" y="575200"/>
            <a:ext cx="8748184" cy="4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064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Заголовок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19667" y="1966680"/>
            <a:ext cx="5353051" cy="32848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/>
              <a:buNone/>
              <a:defRPr sz="1599">
                <a:solidFill>
                  <a:srgbClr val="333333"/>
                </a:solidFill>
                <a:latin typeface="Arial"/>
                <a:ea typeface="Arial"/>
                <a:cs typeface="Arial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ru-RU" sz="1599">
                <a:solidFill>
                  <a:srgbClr val="333333"/>
                </a:solidFill>
                <a:latin typeface="Arial"/>
                <a:ea typeface="Arial"/>
                <a:cs typeface="Arial"/>
              </a:rPr>
              <a:t>Текст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 bwMode="auto">
          <a:xfrm>
            <a:off x="6411385" y="1966679"/>
            <a:ext cx="5253567" cy="3272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2"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47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CE2BC2-207B-DF74-74A7-F08214FE6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366294-0BD4-6258-87FC-2C48CD12B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3CB7C5-8CB3-952C-E40A-9F6795B51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3C10A3-0B66-9B95-E73F-F49D9B44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ABC8E4-79FB-DEBA-148F-BD192E82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372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54A57-DDE7-C2E0-F58D-9C54CC75A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762559-B35F-4872-5841-1CA0CD14B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D3A697-210F-6045-D3BD-864F731BC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3AF962-18EC-F178-0262-63E4B21B8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7CE0F7-07C2-D432-D576-83559C466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85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D3645-4578-07A2-FC31-871B4EDF8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7819A4-25DF-9595-1574-DF4898FA9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3B9CF-2450-E90E-7BBD-EE95A768A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85FDD6-C10E-4324-B2A2-D575210B4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D71050-F60A-3806-F935-EC8F766B6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8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324E0-74D3-3E9C-46E8-8B75056C1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42D0E-C057-D27B-E8C8-25F24A0CB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1E3823-DF68-7606-FA59-9C1DDEF1E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04B4B4-58BE-F557-BE29-5A11D7AEE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91F20A-40FF-A723-38AB-96BA6FC95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8F0A46-6A80-D3E9-87B7-2A825ADD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334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791C6F-58A8-2B34-EB7C-84B5D1FA0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E35008-E70A-F2C5-A91E-494D3F7F3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AA297F-DC8A-C804-B52A-A49E8EBA3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0EBA48-0AE9-1090-4294-65FAB0962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825A182-3A86-4775-182E-D7A20ED90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54EC7B3-A41D-E9FC-A9EF-EBC06D06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268A97-F751-4F9B-1AB6-191281BC4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C7E3BF-A303-156E-EDF6-48595CC8F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560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6BE48-3F78-30EC-BF5B-C35110C6A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6489DD6-2765-4909-D022-32BF9DEA0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5A5C68-2D26-220F-BDB3-BAFDFA816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F1AA79-05F2-5924-FC02-86CF01DD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255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8D54437-F8F2-A0E9-DFF1-DAE50AF07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A97963-5214-A16A-C561-1A1959FDC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6AAB0B-2395-5010-7D21-815CD4C82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39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CF8292-7671-A82D-BC69-C52ABC926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7A360F-03D6-DC01-98B1-0BEE12B33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2D3C6B-D853-A022-FA14-9378874C7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F4FA73-C315-70FB-29AB-7A033C1EB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AB0F3C-A4C8-A87D-9267-34E2B10D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4D12DD-FED1-BA43-CFBB-15B95151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531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67801-B133-E5FA-79DC-562B0EE4F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23809C6-7090-84A2-C4EB-C8313AB47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10557C-2DCA-0A04-C076-48E0F1B03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BCF49E-1870-63D1-B314-B8D9C50F4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D41297-98B3-71E8-C07B-8A0683AB9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90B3F6-C48D-7484-2FB9-C61576C0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05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4FF32-ADB0-90E7-A7B3-7CFC41660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6C6D8E-180E-4B31-A262-02BCE4527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F93C85-E341-7305-6408-9D9062E19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7BB497-B471-993F-62A0-22EA0D4CE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1E7035-6392-99CC-FC68-B4B94E37D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88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A5AAF5-BD93-905C-DFBE-416F0297B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2E989F-7366-4E70-DB61-C0C64C18E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B3C00B-27C6-C761-C25D-80DC431CC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D0A587-AA4A-9838-D925-1EE8B679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A3E3F9-1C7A-1188-8622-4999AAD98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069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18EC85-E2D7-FE32-0868-F33069EC2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0E53A-8CF6-C5CD-7397-A3958CDCE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410413-C19D-69C2-508A-5A491B25B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7E93-2961-4F8B-B471-6022B2E7F5FB}" type="datetime1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729B06-90B0-976F-CB5C-675933563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DCB107-F648-6579-6559-86F6713B9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0BFA-31FF-4593-97A9-6BE861E8B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93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0BA22A-5CAE-A14B-D593-C5BB5C0EE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570253-B477-CBD6-8741-49A80174B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3C85FE-991C-29A2-2D5E-10FB045E7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5341-158D-4C70-A193-F1CA05744932}" type="datetime1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2CC812-637E-D124-B3D5-CEF5283EA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A3D3DB-6616-CB18-4EA2-45467A0D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0BFA-31FF-4593-97A9-6BE861E8B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862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DC1A35A-D0D3-0DB9-E5F4-985D3CF57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00756-0D7A-4A8D-BB62-427FBF985A4E}" type="datetime1">
              <a:rPr lang="ru-RU" smtClean="0"/>
              <a:t>01.12.2025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169907B-2814-A185-E8BD-48B8EE0B4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C0CF88-F41D-E907-BF31-CE6182E8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0BFA-31FF-4593-97A9-6BE861E8B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1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1">
            <a:extLst>
              <a:ext uri="{FF2B5EF4-FFF2-40B4-BE49-F238E27FC236}">
                <a16:creationId xmlns:a16="http://schemas.microsoft.com/office/drawing/2014/main" id="{6F46B38B-F396-1046-A6EF-5FCCA0D99DFC}"/>
              </a:ext>
            </a:extLst>
          </p:cNvPr>
          <p:cNvSpPr txBox="1">
            <a:spLocks/>
          </p:cNvSpPr>
          <p:nvPr/>
        </p:nvSpPr>
        <p:spPr>
          <a:xfrm>
            <a:off x="11158635" y="6382414"/>
            <a:ext cx="460059" cy="21495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3502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9737D-88D3-4F40-A281-A12720D62BDC}" type="slidenum">
              <a:rPr kumimoji="0" lang="ru-RU" sz="1199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cs typeface="Arial" charset="0"/>
              </a:rPr>
              <a:pPr marL="0" marR="0" lvl="0" indent="0" algn="r" defTabSz="913502" rtl="0" eaLnBrk="1" fontAlgn="auto" latinLnBrk="0" hangingPunct="1">
                <a:lnSpc>
                  <a:spcPct val="90000"/>
                </a:lnSpc>
                <a:spcBef>
                  <a:spcPts val="999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9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9" name="Picture 18">
            <a:extLst>
              <a:ext uri="{FF2B5EF4-FFF2-40B4-BE49-F238E27FC236}">
                <a16:creationId xmlns:a16="http://schemas.microsoft.com/office/drawing/2014/main" id="{06DCCDD1-F379-E831-6BF3-C512091CF22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82358" y="301220"/>
            <a:ext cx="14227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22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</p:sldLayoutIdLst>
  <p:txStyles>
    <p:titleStyle>
      <a:lvl1pPr algn="l" defTabSz="1041726" rtl="0" eaLnBrk="1" latinLnBrk="0" hangingPunct="1">
        <a:lnSpc>
          <a:spcPct val="90000"/>
        </a:lnSpc>
        <a:spcBef>
          <a:spcPct val="0"/>
        </a:spcBef>
        <a:buNone/>
        <a:defRPr sz="50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0432" indent="-260432" algn="l" defTabSz="1041726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Char char="•"/>
        <a:defRPr sz="3190" kern="1200">
          <a:solidFill>
            <a:schemeClr val="tx1"/>
          </a:solidFill>
          <a:latin typeface="+mn-lt"/>
          <a:ea typeface="+mn-ea"/>
          <a:cs typeface="+mn-cs"/>
        </a:defRPr>
      </a:lvl1pPr>
      <a:lvl2pPr marL="781295" indent="-260432" algn="l" defTabSz="104172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735" kern="1200">
          <a:solidFill>
            <a:schemeClr val="tx1"/>
          </a:solidFill>
          <a:latin typeface="+mn-lt"/>
          <a:ea typeface="+mn-ea"/>
          <a:cs typeface="+mn-cs"/>
        </a:defRPr>
      </a:lvl2pPr>
      <a:lvl3pPr marL="1302157" indent="-260432" algn="l" defTabSz="104172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279" kern="1200">
          <a:solidFill>
            <a:schemeClr val="tx1"/>
          </a:solidFill>
          <a:latin typeface="+mn-lt"/>
          <a:ea typeface="+mn-ea"/>
          <a:cs typeface="+mn-cs"/>
        </a:defRPr>
      </a:lvl3pPr>
      <a:lvl4pPr marL="1823020" indent="-260432" algn="l" defTabSz="104172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1" kern="1200">
          <a:solidFill>
            <a:schemeClr val="tx1"/>
          </a:solidFill>
          <a:latin typeface="+mn-lt"/>
          <a:ea typeface="+mn-ea"/>
          <a:cs typeface="+mn-cs"/>
        </a:defRPr>
      </a:lvl4pPr>
      <a:lvl5pPr marL="2343883" indent="-260432" algn="l" defTabSz="104172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1" kern="1200">
          <a:solidFill>
            <a:schemeClr val="tx1"/>
          </a:solidFill>
          <a:latin typeface="+mn-lt"/>
          <a:ea typeface="+mn-ea"/>
          <a:cs typeface="+mn-cs"/>
        </a:defRPr>
      </a:lvl5pPr>
      <a:lvl6pPr marL="2864746" indent="-260432" algn="l" defTabSz="104172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1" kern="1200">
          <a:solidFill>
            <a:schemeClr val="tx1"/>
          </a:solidFill>
          <a:latin typeface="+mn-lt"/>
          <a:ea typeface="+mn-ea"/>
          <a:cs typeface="+mn-cs"/>
        </a:defRPr>
      </a:lvl6pPr>
      <a:lvl7pPr marL="3385609" indent="-260432" algn="l" defTabSz="104172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1" kern="1200">
          <a:solidFill>
            <a:schemeClr val="tx1"/>
          </a:solidFill>
          <a:latin typeface="+mn-lt"/>
          <a:ea typeface="+mn-ea"/>
          <a:cs typeface="+mn-cs"/>
        </a:defRPr>
      </a:lvl7pPr>
      <a:lvl8pPr marL="3906473" indent="-260432" algn="l" defTabSz="104172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1" kern="1200">
          <a:solidFill>
            <a:schemeClr val="tx1"/>
          </a:solidFill>
          <a:latin typeface="+mn-lt"/>
          <a:ea typeface="+mn-ea"/>
          <a:cs typeface="+mn-cs"/>
        </a:defRPr>
      </a:lvl8pPr>
      <a:lvl9pPr marL="4427336" indent="-260432" algn="l" defTabSz="104172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0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1726" rtl="0" eaLnBrk="1" latinLnBrk="0" hangingPunct="1">
        <a:defRPr sz="2051" kern="1200">
          <a:solidFill>
            <a:schemeClr val="tx1"/>
          </a:solidFill>
          <a:latin typeface="+mn-lt"/>
          <a:ea typeface="+mn-ea"/>
          <a:cs typeface="+mn-cs"/>
        </a:defRPr>
      </a:lvl1pPr>
      <a:lvl2pPr marL="520863" algn="l" defTabSz="1041726" rtl="0" eaLnBrk="1" latinLnBrk="0" hangingPunct="1">
        <a:defRPr sz="2051" kern="1200">
          <a:solidFill>
            <a:schemeClr val="tx1"/>
          </a:solidFill>
          <a:latin typeface="+mn-lt"/>
          <a:ea typeface="+mn-ea"/>
          <a:cs typeface="+mn-cs"/>
        </a:defRPr>
      </a:lvl2pPr>
      <a:lvl3pPr marL="1041726" algn="l" defTabSz="1041726" rtl="0" eaLnBrk="1" latinLnBrk="0" hangingPunct="1">
        <a:defRPr sz="2051" kern="1200">
          <a:solidFill>
            <a:schemeClr val="tx1"/>
          </a:solidFill>
          <a:latin typeface="+mn-lt"/>
          <a:ea typeface="+mn-ea"/>
          <a:cs typeface="+mn-cs"/>
        </a:defRPr>
      </a:lvl3pPr>
      <a:lvl4pPr marL="1562588" algn="l" defTabSz="1041726" rtl="0" eaLnBrk="1" latinLnBrk="0" hangingPunct="1">
        <a:defRPr sz="2051" kern="1200">
          <a:solidFill>
            <a:schemeClr val="tx1"/>
          </a:solidFill>
          <a:latin typeface="+mn-lt"/>
          <a:ea typeface="+mn-ea"/>
          <a:cs typeface="+mn-cs"/>
        </a:defRPr>
      </a:lvl4pPr>
      <a:lvl5pPr marL="2083452" algn="l" defTabSz="1041726" rtl="0" eaLnBrk="1" latinLnBrk="0" hangingPunct="1">
        <a:defRPr sz="2051" kern="1200">
          <a:solidFill>
            <a:schemeClr val="tx1"/>
          </a:solidFill>
          <a:latin typeface="+mn-lt"/>
          <a:ea typeface="+mn-ea"/>
          <a:cs typeface="+mn-cs"/>
        </a:defRPr>
      </a:lvl5pPr>
      <a:lvl6pPr marL="2604315" algn="l" defTabSz="1041726" rtl="0" eaLnBrk="1" latinLnBrk="0" hangingPunct="1">
        <a:defRPr sz="2051" kern="1200">
          <a:solidFill>
            <a:schemeClr val="tx1"/>
          </a:solidFill>
          <a:latin typeface="+mn-lt"/>
          <a:ea typeface="+mn-ea"/>
          <a:cs typeface="+mn-cs"/>
        </a:defRPr>
      </a:lvl6pPr>
      <a:lvl7pPr marL="3125177" algn="l" defTabSz="1041726" rtl="0" eaLnBrk="1" latinLnBrk="0" hangingPunct="1">
        <a:defRPr sz="2051" kern="1200">
          <a:solidFill>
            <a:schemeClr val="tx1"/>
          </a:solidFill>
          <a:latin typeface="+mn-lt"/>
          <a:ea typeface="+mn-ea"/>
          <a:cs typeface="+mn-cs"/>
        </a:defRPr>
      </a:lvl7pPr>
      <a:lvl8pPr marL="3646040" algn="l" defTabSz="1041726" rtl="0" eaLnBrk="1" latinLnBrk="0" hangingPunct="1">
        <a:defRPr sz="2051" kern="1200">
          <a:solidFill>
            <a:schemeClr val="tx1"/>
          </a:solidFill>
          <a:latin typeface="+mn-lt"/>
          <a:ea typeface="+mn-ea"/>
          <a:cs typeface="+mn-cs"/>
        </a:defRPr>
      </a:lvl8pPr>
      <a:lvl9pPr marL="4166903" algn="l" defTabSz="1041726" rtl="0" eaLnBrk="1" latinLnBrk="0" hangingPunct="1">
        <a:defRPr sz="20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0">
          <p15:clr>
            <a:srgbClr val="F26B43"/>
          </p15:clr>
        </p15:guide>
        <p15:guide id="2" pos="824">
          <p15:clr>
            <a:srgbClr val="F26B43"/>
          </p15:clr>
        </p15:guide>
        <p15:guide id="3" pos="960">
          <p15:clr>
            <a:srgbClr val="F26B43"/>
          </p15:clr>
        </p15:guide>
        <p15:guide id="4" pos="1413">
          <p15:clr>
            <a:srgbClr val="F26B43"/>
          </p15:clr>
        </p15:guide>
        <p15:guide id="5" pos="1549">
          <p15:clr>
            <a:srgbClr val="F26B43"/>
          </p15:clr>
        </p15:guide>
        <p15:guide id="6" pos="2003">
          <p15:clr>
            <a:srgbClr val="F26B43"/>
          </p15:clr>
        </p15:guide>
        <p15:guide id="7" pos="2139">
          <p15:clr>
            <a:srgbClr val="F26B43"/>
          </p15:clr>
        </p15:guide>
        <p15:guide id="8" pos="2593">
          <p15:clr>
            <a:srgbClr val="F26B43"/>
          </p15:clr>
        </p15:guide>
        <p15:guide id="9" pos="2729">
          <p15:clr>
            <a:srgbClr val="F26B43"/>
          </p15:clr>
        </p15:guide>
        <p15:guide id="10" pos="3182">
          <p15:clr>
            <a:srgbClr val="F26B43"/>
          </p15:clr>
        </p15:guide>
        <p15:guide id="11" pos="3318">
          <p15:clr>
            <a:srgbClr val="F26B43"/>
          </p15:clr>
        </p15:guide>
        <p15:guide id="12" pos="3772">
          <p15:clr>
            <a:srgbClr val="F26B43"/>
          </p15:clr>
        </p15:guide>
        <p15:guide id="13" pos="3908">
          <p15:clr>
            <a:srgbClr val="F26B43"/>
          </p15:clr>
        </p15:guide>
        <p15:guide id="14" pos="4362">
          <p15:clr>
            <a:srgbClr val="F26B43"/>
          </p15:clr>
        </p15:guide>
        <p15:guide id="15" pos="4498">
          <p15:clr>
            <a:srgbClr val="F26B43"/>
          </p15:clr>
        </p15:guide>
        <p15:guide id="16" pos="4952">
          <p15:clr>
            <a:srgbClr val="F26B43"/>
          </p15:clr>
        </p15:guide>
        <p15:guide id="17" pos="5087">
          <p15:clr>
            <a:srgbClr val="F26B43"/>
          </p15:clr>
        </p15:guide>
        <p15:guide id="18" pos="5541">
          <p15:clr>
            <a:srgbClr val="F26B43"/>
          </p15:clr>
        </p15:guide>
        <p15:guide id="19" pos="5676">
          <p15:clr>
            <a:srgbClr val="F26B43"/>
          </p15:clr>
        </p15:guide>
        <p15:guide id="20" pos="6131">
          <p15:clr>
            <a:srgbClr val="F26B43"/>
          </p15:clr>
        </p15:guide>
        <p15:guide id="21" pos="6267">
          <p15:clr>
            <a:srgbClr val="F26B43"/>
          </p15:clr>
        </p15:guide>
        <p15:guide id="22" pos="6720">
          <p15:clr>
            <a:srgbClr val="F26B43"/>
          </p15:clr>
        </p15:guide>
        <p15:guide id="23" pos="6856">
          <p15:clr>
            <a:srgbClr val="F26B43"/>
          </p15:clr>
        </p15:guide>
        <p15:guide id="24" pos="7310">
          <p15:clr>
            <a:srgbClr val="F26B43"/>
          </p15:clr>
        </p15:guide>
        <p15:guide id="25" orient="horz" pos="187">
          <p15:clr>
            <a:srgbClr val="F26B43"/>
          </p15:clr>
        </p15:guide>
        <p15:guide id="30" orient="horz" pos="864">
          <p15:clr>
            <a:srgbClr val="F26B43"/>
          </p15:clr>
        </p15:guide>
        <p15:guide id="33" orient="horz" pos="1003">
          <p15:clr>
            <a:srgbClr val="F26B43"/>
          </p15:clr>
        </p15:guide>
        <p15:guide id="34" orient="horz" pos="1275">
          <p15:clr>
            <a:srgbClr val="F26B43"/>
          </p15:clr>
        </p15:guide>
        <p15:guide id="36" orient="horz" pos="595">
          <p15:clr>
            <a:srgbClr val="F26B43"/>
          </p15:clr>
        </p15:guide>
        <p15:guide id="37" orient="horz" pos="731">
          <p15:clr>
            <a:srgbClr val="F26B43"/>
          </p15:clr>
        </p15:guide>
        <p15:guide id="38" orient="horz" pos="1684">
          <p15:clr>
            <a:srgbClr val="F26B43"/>
          </p15:clr>
        </p15:guide>
        <p15:guide id="39" orient="horz" pos="1412">
          <p15:clr>
            <a:srgbClr val="F26B43"/>
          </p15:clr>
        </p15:guide>
        <p15:guide id="40" orient="horz" pos="1548">
          <p15:clr>
            <a:srgbClr val="F26B43"/>
          </p15:clr>
        </p15:guide>
        <p15:guide id="41" orient="horz" pos="1139">
          <p15:clr>
            <a:srgbClr val="F26B43"/>
          </p15:clr>
        </p15:guide>
        <p15:guide id="42" orient="horz" pos="2092">
          <p15:clr>
            <a:srgbClr val="F26B43"/>
          </p15:clr>
        </p15:guide>
        <p15:guide id="43" orient="horz" pos="1820">
          <p15:clr>
            <a:srgbClr val="F26B43"/>
          </p15:clr>
        </p15:guide>
        <p15:guide id="44" orient="horz" pos="2364">
          <p15:clr>
            <a:srgbClr val="F26B43"/>
          </p15:clr>
        </p15:guide>
        <p15:guide id="45" orient="horz" pos="1956">
          <p15:clr>
            <a:srgbClr val="F26B43"/>
          </p15:clr>
        </p15:guide>
        <p15:guide id="46" orient="horz" pos="2500">
          <p15:clr>
            <a:srgbClr val="F26B43"/>
          </p15:clr>
        </p15:guide>
        <p15:guide id="47" orient="horz" pos="2228">
          <p15:clr>
            <a:srgbClr val="F26B43"/>
          </p15:clr>
        </p15:guide>
        <p15:guide id="48" orient="horz" pos="2636">
          <p15:clr>
            <a:srgbClr val="F26B43"/>
          </p15:clr>
        </p15:guide>
        <p15:guide id="49" orient="horz" pos="2772">
          <p15:clr>
            <a:srgbClr val="F26B43"/>
          </p15:clr>
        </p15:guide>
        <p15:guide id="50" orient="horz" pos="2908">
          <p15:clr>
            <a:srgbClr val="F26B43"/>
          </p15:clr>
        </p15:guide>
        <p15:guide id="51" orient="horz" pos="3045">
          <p15:clr>
            <a:srgbClr val="F26B43"/>
          </p15:clr>
        </p15:guide>
        <p15:guide id="52" orient="horz" pos="3181">
          <p15:clr>
            <a:srgbClr val="F26B43"/>
          </p15:clr>
        </p15:guide>
        <p15:guide id="53" orient="horz" pos="3317">
          <p15:clr>
            <a:srgbClr val="F26B43"/>
          </p15:clr>
        </p15:guide>
        <p15:guide id="55" orient="horz" pos="3453">
          <p15:clr>
            <a:srgbClr val="F26B43"/>
          </p15:clr>
        </p15:guide>
        <p15:guide id="57" orient="horz" pos="3589">
          <p15:clr>
            <a:srgbClr val="F26B43"/>
          </p15:clr>
        </p15:guide>
        <p15:guide id="58" orient="horz" pos="3725">
          <p15:clr>
            <a:srgbClr val="F26B43"/>
          </p15:clr>
        </p15:guide>
        <p15:guide id="59" orient="horz" pos="3861">
          <p15:clr>
            <a:srgbClr val="F26B43"/>
          </p15:clr>
        </p15:guide>
        <p15:guide id="60" orient="horz" pos="3997">
          <p15:clr>
            <a:srgbClr val="F26B43"/>
          </p15:clr>
        </p15:guide>
        <p15:guide id="61" orient="horz" pos="413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11101302" y="473404"/>
            <a:ext cx="580897" cy="439537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9430992" y="478495"/>
            <a:ext cx="1235459" cy="43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0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hf hdr="0" ftr="0" dt="0"/>
  <p:txStyles>
    <p:titleStyle>
      <a:lvl1pPr algn="l" defTabSz="1218072">
        <a:lnSpc>
          <a:spcPct val="90000"/>
        </a:lnSpc>
        <a:spcBef>
          <a:spcPts val="0"/>
        </a:spcBef>
        <a:buNone/>
        <a:defRPr sz="586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518" indent="-304518" algn="l" defTabSz="1218072">
        <a:lnSpc>
          <a:spcPct val="90000"/>
        </a:lnSpc>
        <a:spcBef>
          <a:spcPts val="1332"/>
        </a:spcBef>
        <a:buFont typeface="Arial"/>
        <a:buChar char="•"/>
        <a:defRPr sz="3730">
          <a:solidFill>
            <a:schemeClr val="tx1"/>
          </a:solidFill>
          <a:latin typeface="+mn-lt"/>
          <a:ea typeface="+mn-ea"/>
          <a:cs typeface="+mn-cs"/>
        </a:defRPr>
      </a:lvl1pPr>
      <a:lvl2pPr marL="913554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3197">
          <a:solidFill>
            <a:schemeClr val="tx1"/>
          </a:solidFill>
          <a:latin typeface="+mn-lt"/>
          <a:ea typeface="+mn-ea"/>
          <a:cs typeface="+mn-cs"/>
        </a:defRPr>
      </a:lvl2pPr>
      <a:lvl3pPr marL="1522590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664">
          <a:solidFill>
            <a:schemeClr val="tx1"/>
          </a:solidFill>
          <a:latin typeface="+mn-lt"/>
          <a:ea typeface="+mn-ea"/>
          <a:cs typeface="+mn-cs"/>
        </a:defRPr>
      </a:lvl3pPr>
      <a:lvl4pPr marL="2131626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4pPr>
      <a:lvl5pPr marL="2740663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5pPr>
      <a:lvl6pPr marL="3349699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6pPr>
      <a:lvl7pPr marL="3958735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7pPr>
      <a:lvl8pPr marL="4567771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8pPr>
      <a:lvl9pPr marL="5176807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1pPr>
      <a:lvl2pPr marL="609036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2pPr>
      <a:lvl3pPr marL="1218072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3pPr>
      <a:lvl4pPr marL="1827108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4pPr>
      <a:lvl5pPr marL="2436144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5pPr>
      <a:lvl6pPr marL="3045181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6pPr>
      <a:lvl7pPr marL="3654217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7pPr>
      <a:lvl8pPr marL="4263253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8pPr>
      <a:lvl9pPr marL="4872289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3"/>
          <a:stretch/>
        </p:blipFill>
        <p:spPr bwMode="auto">
          <a:xfrm>
            <a:off x="11101302" y="473404"/>
            <a:ext cx="580897" cy="439537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9430992" y="478495"/>
            <a:ext cx="1235459" cy="43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hf hdr="0" ftr="0" dt="0"/>
  <p:txStyles>
    <p:titleStyle>
      <a:lvl1pPr algn="l" defTabSz="1218072">
        <a:lnSpc>
          <a:spcPct val="90000"/>
        </a:lnSpc>
        <a:spcBef>
          <a:spcPts val="0"/>
        </a:spcBef>
        <a:buNone/>
        <a:defRPr sz="586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518" indent="-304518" algn="l" defTabSz="1218072">
        <a:lnSpc>
          <a:spcPct val="90000"/>
        </a:lnSpc>
        <a:spcBef>
          <a:spcPts val="1332"/>
        </a:spcBef>
        <a:buFont typeface="Arial"/>
        <a:buChar char="•"/>
        <a:defRPr sz="3730">
          <a:solidFill>
            <a:schemeClr val="tx1"/>
          </a:solidFill>
          <a:latin typeface="+mn-lt"/>
          <a:ea typeface="+mn-ea"/>
          <a:cs typeface="+mn-cs"/>
        </a:defRPr>
      </a:lvl1pPr>
      <a:lvl2pPr marL="913554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3197">
          <a:solidFill>
            <a:schemeClr val="tx1"/>
          </a:solidFill>
          <a:latin typeface="+mn-lt"/>
          <a:ea typeface="+mn-ea"/>
          <a:cs typeface="+mn-cs"/>
        </a:defRPr>
      </a:lvl2pPr>
      <a:lvl3pPr marL="1522590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664">
          <a:solidFill>
            <a:schemeClr val="tx1"/>
          </a:solidFill>
          <a:latin typeface="+mn-lt"/>
          <a:ea typeface="+mn-ea"/>
          <a:cs typeface="+mn-cs"/>
        </a:defRPr>
      </a:lvl3pPr>
      <a:lvl4pPr marL="2131626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4pPr>
      <a:lvl5pPr marL="2740663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5pPr>
      <a:lvl6pPr marL="3349699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6pPr>
      <a:lvl7pPr marL="3958735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7pPr>
      <a:lvl8pPr marL="4567771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8pPr>
      <a:lvl9pPr marL="5176807" indent="-304518" algn="l" defTabSz="1218072">
        <a:lnSpc>
          <a:spcPct val="90000"/>
        </a:lnSpc>
        <a:spcBef>
          <a:spcPts val="666"/>
        </a:spcBef>
        <a:buFont typeface="Arial"/>
        <a:buChar char="•"/>
        <a:defRPr sz="2398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1pPr>
      <a:lvl2pPr marL="609036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2pPr>
      <a:lvl3pPr marL="1218072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3pPr>
      <a:lvl4pPr marL="1827108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4pPr>
      <a:lvl5pPr marL="2436144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5pPr>
      <a:lvl6pPr marL="3045181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6pPr>
      <a:lvl7pPr marL="3654217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7pPr>
      <a:lvl8pPr marL="4263253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8pPr>
      <a:lvl9pPr marL="4872289" algn="l" defTabSz="1218072">
        <a:defRPr sz="2398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432DFC-5CEC-4411-1784-A4EED408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60C37B-01A3-4D2C-A1AF-C1AA7688D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1DE67C-2B6A-F61B-5081-D20651E5A5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BEFDF-3B82-4F77-9D58-B8590F997A31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425AF6-257F-A06F-3C80-B808BE2C3F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0C4C34-5C56-4D56-87A7-569194DE9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EBEE-71B8-4255-ADCD-C3146E0ED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07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D5F827-7777-CA7D-FA99-C30112A0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609B00-78E2-DF86-F414-FABD4F565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A84562-29D8-7F3C-1795-F0CD7E8F8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C2203-2624-47C1-8C34-6DA3303912B5}" type="datetime1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30F704-0D12-7881-CDA4-3C59B8205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F19653-6AAC-5A70-180E-B0223F23A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D0BFA-31FF-4593-97A9-6BE861E8B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22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hyperlink" Target="mailto:info@instrao.ru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hyperlink" Target="mailto:sc44lip@schools48.ru" TargetMode="External"/><Relationship Id="rId10" Type="http://schemas.microsoft.com/office/2007/relationships/hdphoto" Target="../media/hdphoto4.wdp"/><Relationship Id="rId4" Type="http://schemas.openxmlformats.org/officeDocument/2006/relationships/hyperlink" Target="mailto:rector_gaudpo@admlr.lipetsk.ru" TargetMode="Externa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tau18.ru/students-and-parents/vserossiyskaya-olimpiada-shkolnikov/" TargetMode="External"/><Relationship Id="rId13" Type="http://schemas.microsoft.com/office/2007/relationships/hdphoto" Target="../media/hdphoto3.wdp"/><Relationship Id="rId3" Type="http://schemas.openxmlformats.org/officeDocument/2006/relationships/hyperlink" Target="https://vserosolimp.edsoo.ru/" TargetMode="External"/><Relationship Id="rId7" Type="http://schemas.openxmlformats.org/officeDocument/2006/relationships/hyperlink" Target="https://olimprocrt.ru/" TargetMode="Externa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olympmo.ru/organizaczionno-texnologicheskaya-model.html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olymp.academtalant.ru/" TargetMode="External"/><Relationship Id="rId15" Type="http://schemas.microsoft.com/office/2007/relationships/hdphoto" Target="../media/hdphoto4.wdp"/><Relationship Id="rId10" Type="http://schemas.openxmlformats.org/officeDocument/2006/relationships/hyperlink" Target="https://unichild.kantiana.ru/platnye-programmy/obrazovatelnye-programmy/" TargetMode="External"/><Relationship Id="rId4" Type="http://schemas.openxmlformats.org/officeDocument/2006/relationships/hyperlink" Target="https://&#1074;&#1089;&#1086;&#1096;.&#1094;&#1087;&#1084;.&#1088;&#1092;./regulation" TargetMode="External"/><Relationship Id="rId9" Type="http://schemas.openxmlformats.org/officeDocument/2006/relationships/hyperlink" Target="https://center-intellect.ru/cod-olympp/" TargetMode="External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1B05BA-B937-44B2-9C16-0086EF1D5C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7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54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6439D52-4DB6-49B6-A0A2-E1C7C3B10C4F}"/>
              </a:ext>
            </a:extLst>
          </p:cNvPr>
          <p:cNvGrpSpPr/>
          <p:nvPr/>
        </p:nvGrpSpPr>
        <p:grpSpPr>
          <a:xfrm>
            <a:off x="567676" y="342053"/>
            <a:ext cx="5311787" cy="6173894"/>
            <a:chOff x="589026" y="342051"/>
            <a:chExt cx="5311787" cy="6173894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FE33F71C-DBCF-40F1-BF61-E0BAFB6C4BE7}"/>
                </a:ext>
              </a:extLst>
            </p:cNvPr>
            <p:cNvGrpSpPr/>
            <p:nvPr/>
          </p:nvGrpSpPr>
          <p:grpSpPr>
            <a:xfrm>
              <a:off x="589026" y="342051"/>
              <a:ext cx="5311787" cy="6173894"/>
              <a:chOff x="674099" y="342053"/>
              <a:chExt cx="5311787" cy="6173894"/>
            </a:xfrm>
          </p:grpSpPr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23BF6704-008B-44D8-A64F-632CEDF22F00}"/>
                  </a:ext>
                </a:extLst>
              </p:cNvPr>
              <p:cNvSpPr/>
              <p:nvPr/>
            </p:nvSpPr>
            <p:spPr>
              <a:xfrm>
                <a:off x="5681680" y="342054"/>
                <a:ext cx="304206" cy="6173893"/>
              </a:xfrm>
              <a:prstGeom prst="rect">
                <a:avLst/>
              </a:prstGeom>
              <a:solidFill>
                <a:srgbClr val="0D47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3" name="Picture 2" descr="C:\! ОТЧЕТ ИНСТИТУТА\Instrao.jpg">
                <a:extLst>
                  <a:ext uri="{FF2B5EF4-FFF2-40B4-BE49-F238E27FC236}">
                    <a16:creationId xmlns:a16="http://schemas.microsoft.com/office/drawing/2014/main" id="{839379D3-5111-4E0F-8D6C-96F65C3EAE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rcRect l="4223" r="3613" b="1035"/>
              <a:stretch/>
            </p:blipFill>
            <p:spPr bwMode="auto">
              <a:xfrm>
                <a:off x="674099" y="342053"/>
                <a:ext cx="5098942" cy="6173893"/>
              </a:xfrm>
              <a:prstGeom prst="rect">
                <a:avLst/>
              </a:prstGeom>
              <a:noFill/>
              <a:effectLst>
                <a:softEdge rad="0"/>
              </a:effectLst>
            </p:spPr>
          </p:pic>
        </p:grp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5B9B873-7150-45C3-8DDA-5A037F698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7683" y="1452749"/>
              <a:ext cx="3954475" cy="3952499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B9F788C-223C-4564-AB08-C6935EF96D95}"/>
              </a:ext>
            </a:extLst>
          </p:cNvPr>
          <p:cNvSpPr txBox="1"/>
          <p:nvPr/>
        </p:nvSpPr>
        <p:spPr>
          <a:xfrm>
            <a:off x="6136511" y="2196697"/>
            <a:ext cx="5903973" cy="1809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D4798"/>
                </a:solidFill>
                <a:effectLst/>
                <a:uLnTx/>
                <a:uFillTx/>
                <a:latin typeface="Akrobat ExtraBold" panose="00000900000000000000" pitchFamily="50" charset="-52"/>
                <a:ea typeface="+mn-ea"/>
                <a:cs typeface="+mn-cs"/>
              </a:rPr>
              <a:t>Организационно-методический комплект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D4798"/>
                </a:solidFill>
                <a:effectLst/>
                <a:uLnTx/>
                <a:uFillTx/>
                <a:latin typeface="Akrobat ExtraBold" panose="00000900000000000000" pitchFamily="50" charset="-52"/>
                <a:ea typeface="+mn-ea"/>
                <a:cs typeface="+mn-cs"/>
              </a:rPr>
              <a:t>(стандартизированное решение)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D4798"/>
              </a:solidFill>
              <a:effectLst/>
              <a:uLnTx/>
              <a:uFillTx/>
              <a:latin typeface="Akrobat ExtraBold" panose="00000900000000000000" pitchFamily="50" charset="-52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D4798"/>
                </a:solidFill>
                <a:effectLst/>
                <a:uLnTx/>
                <a:uFillTx/>
                <a:latin typeface="Akrobat ExtraBold" panose="00000900000000000000" pitchFamily="50" charset="-52"/>
                <a:ea typeface="+mn-ea"/>
                <a:cs typeface="+mn-cs"/>
              </a:rPr>
              <a:t> Работа с одаренными детьми. Организация процесса в регионе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9F2AFD-6560-4594-84A0-6B5670D66705}"/>
              </a:ext>
            </a:extLst>
          </p:cNvPr>
          <p:cNvSpPr txBox="1"/>
          <p:nvPr/>
        </p:nvSpPr>
        <p:spPr>
          <a:xfrm>
            <a:off x="6447139" y="6197748"/>
            <a:ext cx="56222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D4798"/>
                </a:solidFill>
                <a:effectLst/>
                <a:uLnTx/>
                <a:uFillTx/>
                <a:latin typeface="Akrobat" panose="00000600000000000000" pitchFamily="50" charset="-52"/>
                <a:ea typeface="+mn-ea"/>
                <a:cs typeface="+mn-cs"/>
              </a:rPr>
              <a:t>Москва - 2025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AF5FE9-3EA8-4BA6-91E1-F5F765430C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640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47081" y="540940"/>
            <a:ext cx="1219689" cy="5271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8E8898-CE49-41E6-9C6B-159F3E8E6F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87" y="494077"/>
            <a:ext cx="846681" cy="5983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A11D5A-31C4-49D3-B790-27AA01E299D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61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14" y="494077"/>
            <a:ext cx="1217309" cy="5358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0B6AAF-A29C-441E-96CF-9673B8CB7AB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188" y="460197"/>
            <a:ext cx="1386483" cy="60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08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21D252E4-75C4-4E82-ACC5-B674BF39AF91}"/>
              </a:ext>
            </a:extLst>
          </p:cNvPr>
          <p:cNvSpPr txBox="1">
            <a:spLocks/>
          </p:cNvSpPr>
          <p:nvPr/>
        </p:nvSpPr>
        <p:spPr>
          <a:xfrm>
            <a:off x="9200177" y="630212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2</a:t>
            </a:fld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64785F-9FBA-4E70-BDB7-0FA566F5AA96}"/>
              </a:ext>
            </a:extLst>
          </p:cNvPr>
          <p:cNvSpPr/>
          <p:nvPr/>
        </p:nvSpPr>
        <p:spPr>
          <a:xfrm>
            <a:off x="308008" y="296750"/>
            <a:ext cx="8030923" cy="4786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Визитка комплекта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F02250C-1723-4CA8-B99E-AD0E1A0EF83E}"/>
              </a:ext>
            </a:extLst>
          </p:cNvPr>
          <p:cNvSpPr/>
          <p:nvPr/>
        </p:nvSpPr>
        <p:spPr>
          <a:xfrm>
            <a:off x="329317" y="1112837"/>
            <a:ext cx="5766683" cy="2316163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71A5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0F60EA-9BF0-481E-89EB-C9B501B48532}"/>
              </a:ext>
            </a:extLst>
          </p:cNvPr>
          <p:cNvSpPr txBox="1"/>
          <p:nvPr/>
        </p:nvSpPr>
        <p:spPr>
          <a:xfrm>
            <a:off x="2026919" y="938484"/>
            <a:ext cx="2600961" cy="33855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Решаемые задачи: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80A1B6-7DA4-4BD6-BBBB-A3ECA70264E5}"/>
              </a:ext>
            </a:extLst>
          </p:cNvPr>
          <p:cNvSpPr txBox="1"/>
          <p:nvPr/>
        </p:nvSpPr>
        <p:spPr>
          <a:xfrm>
            <a:off x="6322051" y="1207524"/>
            <a:ext cx="5621326" cy="22929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Краткое описание комплекта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Организационно-методический комплект, включая: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организации работы с одаренными детьми в регионе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 организации ШЭ </a:t>
            </a:r>
            <a:r>
              <a:rPr lang="ru-RU" sz="1100" kern="0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 организации МЭ </a:t>
            </a:r>
            <a:r>
              <a:rPr lang="ru-RU" sz="1100" kern="0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 организации профильных смен в ОО.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Приложения: </a:t>
            </a:r>
          </a:p>
          <a:p>
            <a:pPr lvl="1"/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Организационно-технологическая модель проведения ШЭ ВсОШ</a:t>
            </a:r>
          </a:p>
          <a:p>
            <a:pPr lvl="1"/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Организационно-технологическая модель проведения МЭ ВсОШ</a:t>
            </a:r>
          </a:p>
          <a:p>
            <a:pPr lvl="1"/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Приложения к стандарту организации профильной смены</a:t>
            </a:r>
          </a:p>
          <a:p>
            <a:pPr lvl="1"/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Перечень нормативных документов </a:t>
            </a:r>
          </a:p>
          <a:p>
            <a:pPr lvl="1"/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Перечень полезных сайтов </a:t>
            </a:r>
          </a:p>
          <a:p>
            <a:pPr lvl="1"/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Примеры лучших практик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752CBFE-CA8D-43DE-8C1B-8EF2F5A34162}"/>
              </a:ext>
            </a:extLst>
          </p:cNvPr>
          <p:cNvSpPr/>
          <p:nvPr/>
        </p:nvSpPr>
        <p:spPr>
          <a:xfrm>
            <a:off x="6323617" y="1112838"/>
            <a:ext cx="5621326" cy="2316162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71A5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535723-6908-4275-88D1-5B776ABB2E25}"/>
              </a:ext>
            </a:extLst>
          </p:cNvPr>
          <p:cNvSpPr txBox="1"/>
          <p:nvPr/>
        </p:nvSpPr>
        <p:spPr>
          <a:xfrm>
            <a:off x="7832233" y="941315"/>
            <a:ext cx="2600962" cy="33855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комплекта: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3283F6F-FB20-4AC8-9BCD-5E47EDDA23DF}"/>
              </a:ext>
            </a:extLst>
          </p:cNvPr>
          <p:cNvSpPr/>
          <p:nvPr/>
        </p:nvSpPr>
        <p:spPr>
          <a:xfrm>
            <a:off x="329317" y="3688244"/>
            <a:ext cx="5766683" cy="2577339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71A5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29A467-5FEF-4F06-98FC-EA5C995B4AFF}"/>
              </a:ext>
            </a:extLst>
          </p:cNvPr>
          <p:cNvSpPr txBox="1"/>
          <p:nvPr/>
        </p:nvSpPr>
        <p:spPr>
          <a:xfrm>
            <a:off x="2026919" y="3484879"/>
            <a:ext cx="2600962" cy="33855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Периметр охвата: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06D1A7D-1D1E-4127-A6AC-34FD8BD3467F}"/>
              </a:ext>
            </a:extLst>
          </p:cNvPr>
          <p:cNvSpPr/>
          <p:nvPr/>
        </p:nvSpPr>
        <p:spPr>
          <a:xfrm>
            <a:off x="6323617" y="3659832"/>
            <a:ext cx="5621326" cy="2577339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271A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610F90-0D6D-496F-B4C9-C8F6FD80B58B}"/>
              </a:ext>
            </a:extLst>
          </p:cNvPr>
          <p:cNvSpPr txBox="1"/>
          <p:nvPr/>
        </p:nvSpPr>
        <p:spPr>
          <a:xfrm>
            <a:off x="7876549" y="3477723"/>
            <a:ext cx="2600962" cy="33855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Контакты: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4E6834-2922-4AF9-8B25-8DE683B7D2BA}"/>
              </a:ext>
            </a:extLst>
          </p:cNvPr>
          <p:cNvSpPr txBox="1"/>
          <p:nvPr/>
        </p:nvSpPr>
        <p:spPr>
          <a:xfrm>
            <a:off x="350626" y="1542494"/>
            <a:ext cx="576668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интеллектуально одаренных детей, поддержка и развитие способностей и талантов детей - 85% охват обучающихся на школьном этапе </a:t>
            </a:r>
            <a:r>
              <a:rPr lang="ru-RU" sz="1200" kern="0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Оптимизация и стандартизация процессов выявления интеллектуально одаренных детей, поддержки и развития способностей и талантов детей, снижение нагрузки на руководителей и педагогов ОО.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B84AC5-867B-4A95-BD94-9DB00198C3BA}"/>
              </a:ext>
            </a:extLst>
          </p:cNvPr>
          <p:cNvSpPr txBox="1"/>
          <p:nvPr/>
        </p:nvSpPr>
        <p:spPr>
          <a:xfrm>
            <a:off x="329317" y="3823433"/>
            <a:ext cx="5787992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Процессы в периметре: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организации школьного этапа </a:t>
            </a:r>
            <a:r>
              <a:rPr lang="ru-RU" sz="1200" kern="0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2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организации муниципального этапа </a:t>
            </a:r>
            <a:r>
              <a:rPr lang="ru-RU" sz="1200" kern="0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2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организации профильных смен в общеобразовательной организации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ru-RU" sz="12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участники: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региона.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центр выявления, поддержки и развития способностей и талантов у детей и молодежи 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Органы муниципального самоуправления, управление образования.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Общеобразовательные организации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Обучающиеся и их законные представители.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B2E974F-6195-4971-B7B6-E27A625F2784}"/>
              </a:ext>
            </a:extLst>
          </p:cNvPr>
          <p:cNvSpPr txBox="1"/>
          <p:nvPr/>
        </p:nvSpPr>
        <p:spPr>
          <a:xfrm>
            <a:off x="6334271" y="3823433"/>
            <a:ext cx="56213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Федеральное государственное бюджетное научное учреждение «Институт содержания и методов обучения имени В.С. Леднева», 101000, ЦФО, Москва, улица Жуковского, дом 16, </a:t>
            </a:r>
            <a:r>
              <a:rPr lang="en-US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info@instrao.ru</a:t>
            </a:r>
            <a:endParaRPr lang="ru-RU" sz="12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Государственное автономное учреждение дополнительного профессионального образования Липецкой области «Институт развития образования», 398035, г. Липецк, ул. Циолковского 18 </a:t>
            </a:r>
            <a:r>
              <a:rPr lang="en-US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rector_gaudpo@admlr.lipetsk.ru</a:t>
            </a: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sz="12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Муниципальное автономное общеобразовательное учреждение «Лицей 44» г. Липецка, 398050, Россия, город Липецк, улица Плеханова, д.51а, </a:t>
            </a:r>
            <a:r>
              <a:rPr lang="en-US" sz="12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sc44lip@schools48.ru</a:t>
            </a:r>
            <a:endParaRPr lang="ru-RU" sz="12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5AC84E3E-FD4D-44CF-B0D9-C680540154AC}"/>
              </a:ext>
            </a:extLst>
          </p:cNvPr>
          <p:cNvGrpSpPr/>
          <p:nvPr/>
        </p:nvGrpSpPr>
        <p:grpSpPr>
          <a:xfrm>
            <a:off x="7434791" y="172664"/>
            <a:ext cx="4676156" cy="632187"/>
            <a:chOff x="7434791" y="172664"/>
            <a:chExt cx="4676156" cy="632187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C191D1B-79C8-4F10-8A84-4CC79BCE2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66" y="206544"/>
              <a:ext cx="846681" cy="598307"/>
            </a:xfrm>
            <a:prstGeom prst="rect">
              <a:avLst/>
            </a:prstGeom>
          </p:spPr>
        </p:pic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81959DEF-64CF-400D-958C-78B6383557E4}"/>
                </a:ext>
              </a:extLst>
            </p:cNvPr>
            <p:cNvGrpSpPr/>
            <p:nvPr/>
          </p:nvGrpSpPr>
          <p:grpSpPr>
            <a:xfrm>
              <a:off x="7434791" y="172664"/>
              <a:ext cx="3945758" cy="609498"/>
              <a:chOff x="7434791" y="172664"/>
              <a:chExt cx="3945758" cy="609498"/>
            </a:xfrm>
          </p:grpSpPr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AC1EC3B2-02A4-41E0-B679-205EB3082F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640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160860" y="253407"/>
                <a:ext cx="1219689" cy="527154"/>
              </a:xfrm>
              <a:prstGeom prst="rect">
                <a:avLst/>
              </a:prstGeom>
            </p:spPr>
          </p:pic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EDBD51D5-60AE-4B44-88D5-AF54505B9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colorTemperature colorTemp="619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4791" y="206544"/>
                <a:ext cx="1217309" cy="535845"/>
              </a:xfrm>
              <a:prstGeom prst="rect">
                <a:avLst/>
              </a:prstGeom>
            </p:spPr>
          </p:pic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50FB2832-69C3-4D71-AE1B-3FDD4C227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61967" y="172664"/>
                <a:ext cx="1386483" cy="6094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05306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21D252E4-75C4-4E82-ACC5-B674BF39AF91}"/>
              </a:ext>
            </a:extLst>
          </p:cNvPr>
          <p:cNvSpPr txBox="1">
            <a:spLocks/>
          </p:cNvSpPr>
          <p:nvPr/>
        </p:nvSpPr>
        <p:spPr>
          <a:xfrm>
            <a:off x="9201743" y="633569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3</a:t>
            </a:fld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64785F-9FBA-4E70-BDB7-0FA566F5AA96}"/>
              </a:ext>
            </a:extLst>
          </p:cNvPr>
          <p:cNvSpPr/>
          <p:nvPr/>
        </p:nvSpPr>
        <p:spPr>
          <a:xfrm>
            <a:off x="214685" y="262882"/>
            <a:ext cx="8277382" cy="5217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Проблема, решения и результаты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584CE6-EC91-450C-ADD6-E9172AF70236}"/>
              </a:ext>
            </a:extLst>
          </p:cNvPr>
          <p:cNvSpPr/>
          <p:nvPr/>
        </p:nvSpPr>
        <p:spPr>
          <a:xfrm>
            <a:off x="364935" y="1112838"/>
            <a:ext cx="3654172" cy="5222857"/>
          </a:xfrm>
          <a:prstGeom prst="rect">
            <a:avLst/>
          </a:prstGeom>
          <a:noFill/>
          <a:ln w="19050"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CDB16E9-1BAD-4C44-9225-D0BC7A68D5AC}"/>
              </a:ext>
            </a:extLst>
          </p:cNvPr>
          <p:cNvSpPr/>
          <p:nvPr/>
        </p:nvSpPr>
        <p:spPr>
          <a:xfrm>
            <a:off x="4379495" y="1112838"/>
            <a:ext cx="3446184" cy="5222857"/>
          </a:xfrm>
          <a:prstGeom prst="rect">
            <a:avLst/>
          </a:prstGeom>
          <a:noFill/>
          <a:ln w="19050"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3523DE3-F8BF-434D-87D4-22FB0EAA6D3F}"/>
              </a:ext>
            </a:extLst>
          </p:cNvPr>
          <p:cNvSpPr/>
          <p:nvPr/>
        </p:nvSpPr>
        <p:spPr>
          <a:xfrm>
            <a:off x="8195603" y="1112838"/>
            <a:ext cx="3654172" cy="5222858"/>
          </a:xfrm>
          <a:prstGeom prst="rect">
            <a:avLst/>
          </a:prstGeom>
          <a:noFill/>
          <a:ln w="19050"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FF8A62E2-C3AB-4C8B-9B76-8E4C0863EAD6}"/>
              </a:ext>
            </a:extLst>
          </p:cNvPr>
          <p:cNvSpPr/>
          <p:nvPr/>
        </p:nvSpPr>
        <p:spPr>
          <a:xfrm rot="5400000">
            <a:off x="2451469" y="3691755"/>
            <a:ext cx="3505199" cy="185697"/>
          </a:xfrm>
          <a:prstGeom prst="triangle">
            <a:avLst/>
          </a:prstGeom>
          <a:solidFill>
            <a:srgbClr val="2F5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0AE69E7-8C6D-4498-84D0-D5FFE992AB61}"/>
              </a:ext>
            </a:extLst>
          </p:cNvPr>
          <p:cNvSpPr/>
          <p:nvPr/>
        </p:nvSpPr>
        <p:spPr>
          <a:xfrm>
            <a:off x="1200150" y="939800"/>
            <a:ext cx="2061210" cy="35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Проблемы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2F162CB4-C204-44FF-BD86-07FDA2F2C5B2}"/>
              </a:ext>
            </a:extLst>
          </p:cNvPr>
          <p:cNvSpPr/>
          <p:nvPr/>
        </p:nvSpPr>
        <p:spPr>
          <a:xfrm>
            <a:off x="5203190" y="935038"/>
            <a:ext cx="2061210" cy="35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Решения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D8AAC13-F198-482F-B7E0-89AC804B4243}"/>
              </a:ext>
            </a:extLst>
          </p:cNvPr>
          <p:cNvSpPr/>
          <p:nvPr/>
        </p:nvSpPr>
        <p:spPr>
          <a:xfrm>
            <a:off x="8992084" y="935038"/>
            <a:ext cx="2061210" cy="35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Результаты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031A467-99A3-48D0-AA7D-D43A2350D9DE}"/>
              </a:ext>
            </a:extLst>
          </p:cNvPr>
          <p:cNvSpPr txBox="1"/>
          <p:nvPr/>
        </p:nvSpPr>
        <p:spPr>
          <a:xfrm>
            <a:off x="374523" y="1349907"/>
            <a:ext cx="3539938" cy="48474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Обилие альтернативных способов выявления одаренности обучающихся, непонимание того факта, что ШЭ ВсОШ выступает ключевым инструментом выявления интеллектуально одаренных детей.</a:t>
            </a:r>
          </a:p>
          <a:p>
            <a:endParaRPr lang="ru-RU" sz="11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Слабость или отсутствие вертикально интегрированной системы сопровождения и развития способностей и талантов обучающихся в регионе, на уровне муниципалитетов снижает мотивацию общеобразовательных организаций, не располагающих достаточными ресурсами для самостоятельной работы в данном направлении, чтобы обеспечивать массовый охват обучающихся ШЭ ВсОШ.</a:t>
            </a:r>
          </a:p>
          <a:p>
            <a:endParaRPr lang="ru-RU" sz="11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Недостаточное понимание важности массового выявления интеллектуально одаренных детей в рамках ШЭ ВсОШ, которое выступает необходимым условием для последующего формирования профильных классов и эффективной профориентации обучающихся.</a:t>
            </a:r>
          </a:p>
          <a:p>
            <a:endParaRPr lang="ru-RU" sz="11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единых подходов и стандартизированных решений при организации ШЭ и МЭ ВсОШ, а также профильных смен.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13C1B75-28F8-4AAA-BCC2-734ABCB1E0B0}"/>
              </a:ext>
            </a:extLst>
          </p:cNvPr>
          <p:cNvSpPr txBox="1"/>
          <p:nvPr/>
        </p:nvSpPr>
        <p:spPr>
          <a:xfrm>
            <a:off x="4498221" y="1349907"/>
            <a:ext cx="3218269" cy="38318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и стандартизация процессов организации и проведения школьного и муниципального этапов ВсОШ, достижение максимального охвата обучающихся на школьном этапе;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Стандартизация процесса организации профильной смены в образовательной организации;</a:t>
            </a:r>
          </a:p>
          <a:p>
            <a:endParaRPr lang="ru-RU" sz="11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круглогодичного цикла работы с одаренными детьми в рамках подготовки к участию во ВсОШ и иных интеллектуальных соревнованиях, а также подготовки к профильному обучению.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19D32DD-99F5-42BE-81F9-0C33EDF001E9}"/>
              </a:ext>
            </a:extLst>
          </p:cNvPr>
          <p:cNvSpPr txBox="1"/>
          <p:nvPr/>
        </p:nvSpPr>
        <p:spPr>
          <a:xfrm>
            <a:off x="8313436" y="1392860"/>
            <a:ext cx="3370207" cy="46628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условий (финансовых, кадровых, организационно-методических) для достижения национальной цели: «Реализация потенциала каждого человека, развитие его талантов, воспитание патриотичной и социально ответственной личности»; формирование вертикально-интегрированной системы работы с одаренными детьми, гарантирующей комплексный результат;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Максимальный охват детей (100% ) дополнительным образованием, создание организационных условий для участия обучающихся в ШЭ, МЭ ВсОШ, выявление кандидатур для  сборной региона и ее резерва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 обучающихся, принимающих участие в ШЭ ВсОШ на уровне не ниже 80% (целевой показатель 100%), а также участие по нескольким предметам, осознанный выбор предметов для углубленного изучения на уровне основного общего образования и профиля на уровне среднего общего образования, качество профориентационной деятельности</a:t>
            </a:r>
          </a:p>
        </p:txBody>
      </p:sp>
      <p:sp>
        <p:nvSpPr>
          <p:cNvPr id="66" name="Равнобедренный треугольник 65">
            <a:extLst>
              <a:ext uri="{FF2B5EF4-FFF2-40B4-BE49-F238E27FC236}">
                <a16:creationId xmlns:a16="http://schemas.microsoft.com/office/drawing/2014/main" id="{53B8AA7A-F9A9-423B-82D2-1A57ABFC601A}"/>
              </a:ext>
            </a:extLst>
          </p:cNvPr>
          <p:cNvSpPr/>
          <p:nvPr/>
        </p:nvSpPr>
        <p:spPr>
          <a:xfrm rot="5400000">
            <a:off x="6263656" y="3762875"/>
            <a:ext cx="3505199" cy="185697"/>
          </a:xfrm>
          <a:prstGeom prst="triangle">
            <a:avLst/>
          </a:prstGeom>
          <a:solidFill>
            <a:srgbClr val="2F5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55E82FC-912B-442A-A832-532231B5DEC0}"/>
              </a:ext>
            </a:extLst>
          </p:cNvPr>
          <p:cNvGrpSpPr/>
          <p:nvPr/>
        </p:nvGrpSpPr>
        <p:grpSpPr>
          <a:xfrm>
            <a:off x="7434791" y="172664"/>
            <a:ext cx="4676156" cy="632187"/>
            <a:chOff x="7434791" y="172664"/>
            <a:chExt cx="4676156" cy="632187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946034D-7A36-4D50-8BEA-59D476D31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66" y="206544"/>
              <a:ext cx="846681" cy="598307"/>
            </a:xfrm>
            <a:prstGeom prst="rect">
              <a:avLst/>
            </a:prstGeom>
          </p:spPr>
        </p:pic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81BAA72A-33B0-4E76-B0AE-794EA837320E}"/>
                </a:ext>
              </a:extLst>
            </p:cNvPr>
            <p:cNvGrpSpPr/>
            <p:nvPr/>
          </p:nvGrpSpPr>
          <p:grpSpPr>
            <a:xfrm>
              <a:off x="7434791" y="172664"/>
              <a:ext cx="3945758" cy="609498"/>
              <a:chOff x="7434791" y="172664"/>
              <a:chExt cx="3945758" cy="609498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D03ECDC4-7FAE-455E-8208-59923E865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640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160860" y="253407"/>
                <a:ext cx="1219689" cy="527154"/>
              </a:xfrm>
              <a:prstGeom prst="rect">
                <a:avLst/>
              </a:prstGeom>
            </p:spPr>
          </p:pic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793E118E-5232-4CF1-87DB-184D16D3CC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619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4791" y="206544"/>
                <a:ext cx="1217309" cy="535845"/>
              </a:xfrm>
              <a:prstGeom prst="rect">
                <a:avLst/>
              </a:prstGeom>
            </p:spPr>
          </p:pic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CE656E3C-C2E0-4B59-AF8A-BDE1FD9EC9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61967" y="172664"/>
                <a:ext cx="1386483" cy="6094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70114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21D252E4-75C4-4E82-ACC5-B674BF39AF91}"/>
              </a:ext>
            </a:extLst>
          </p:cNvPr>
          <p:cNvSpPr txBox="1">
            <a:spLocks/>
          </p:cNvSpPr>
          <p:nvPr/>
        </p:nvSpPr>
        <p:spPr>
          <a:xfrm>
            <a:off x="9201743" y="633569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4</a:t>
            </a:fld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64785F-9FBA-4E70-BDB7-0FA566F5AA96}"/>
              </a:ext>
            </a:extLst>
          </p:cNvPr>
          <p:cNvSpPr/>
          <p:nvPr/>
        </p:nvSpPr>
        <p:spPr>
          <a:xfrm>
            <a:off x="319750" y="296750"/>
            <a:ext cx="8019182" cy="86646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Роли участников и зоны ответственности</a:t>
            </a:r>
          </a:p>
          <a:p>
            <a:pPr>
              <a:lnSpc>
                <a:spcPct val="90000"/>
              </a:lnSpc>
            </a:pPr>
            <a:endParaRPr lang="ru-RU" sz="2800" b="1" dirty="0">
              <a:solidFill>
                <a:srgbClr val="1271A5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8B04661-4A45-4A0E-8850-455652DB7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597391"/>
              </p:ext>
            </p:extLst>
          </p:nvPr>
        </p:nvGraphicFramePr>
        <p:xfrm>
          <a:off x="319750" y="942844"/>
          <a:ext cx="11476010" cy="52730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385350">
                  <a:extLst>
                    <a:ext uri="{9D8B030D-6E8A-4147-A177-3AD203B41FA5}">
                      <a16:colId xmlns:a16="http://schemas.microsoft.com/office/drawing/2014/main" val="3829647154"/>
                    </a:ext>
                  </a:extLst>
                </a:gridCol>
                <a:gridCol w="9090660">
                  <a:extLst>
                    <a:ext uri="{9D8B030D-6E8A-4147-A177-3AD203B41FA5}">
                      <a16:colId xmlns:a16="http://schemas.microsoft.com/office/drawing/2014/main" val="3232985250"/>
                    </a:ext>
                  </a:extLst>
                </a:gridCol>
              </a:tblGrid>
              <a:tr h="33505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Участники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Зоны ответственности в процессе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85268"/>
                  </a:ext>
                </a:extLst>
              </a:tr>
              <a:tr h="1005166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Региональные органы исполнительной власти  и подведомственные организации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Определяют порядок, обеспечивают вертикальную интеграцию и системность работы с одаренными детьми в регионе посредством системы государственных заданий;</a:t>
                      </a:r>
                    </a:p>
                    <a:p>
                      <a:pPr marL="228600" indent="-2286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устанавливают систему показателей эффективности деятельности общеобразовательных организаций, учитывающую охват обучающихся ШЭ ВсОШ, результаты участия в МЭ, региональном и заключительном этапах ВсОШ;</a:t>
                      </a:r>
                    </a:p>
                    <a:p>
                      <a:pPr marL="228600" indent="-2286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выступают организатором регионального этапа ВсОШ; </a:t>
                      </a:r>
                    </a:p>
                    <a:p>
                      <a:pPr marL="228600" indent="-2286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является учредителем  регионального центра выявления, поддержки и развития способностей и талантов у детей и молодежи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313972"/>
                  </a:ext>
                </a:extLst>
              </a:tr>
              <a:tr h="544465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1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ИРО / ИПК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Транслирует задачи государства и РОИВ;</a:t>
                      </a:r>
                    </a:p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реализует программы и проекты, направленные на совершенствование условий для выявления и развития интеллектуальных способностей и талантов обучающихся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334196"/>
                  </a:ext>
                </a:extLst>
              </a:tr>
              <a:tr h="698032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Региональный Центр поддержки и развития одаренных детей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Является оператором проведения регионального этапа ВсОШ;</a:t>
                      </a:r>
                    </a:p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выступает в качестве ресурсного центра; </a:t>
                      </a:r>
                    </a:p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формирует резерв  сборной региона, занимается подготовкой сборной региона и кандидатов в сборную; </a:t>
                      </a:r>
                    </a:p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формирует насыщенную </a:t>
                      </a:r>
                      <a:r>
                        <a:rPr lang="ru-RU" sz="1100" kern="0" dirty="0" err="1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олимпиадно</a:t>
                      </a: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-событийную среду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373868"/>
                  </a:ext>
                </a:extLst>
              </a:tr>
              <a:tr h="886133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ОМСУ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Информирует образовательные организации об имеющихся на уровне региона ресурсах для развития интеллектуальных способностей и талантов обучающихся, подготовки к интеллектуальным состязаниям; </a:t>
                      </a:r>
                    </a:p>
                    <a:p>
                      <a:pPr marL="228600" indent="-2286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консолидирует на уровне муниципалитета ресурсы дополнительного образования детей; </a:t>
                      </a:r>
                    </a:p>
                    <a:p>
                      <a:pPr marL="228600" indent="-2286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организует ШЭ и МЭ ВсОШ;</a:t>
                      </a:r>
                    </a:p>
                    <a:p>
                      <a:pPr marL="228600" indent="-2286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создает дополнительные условия для выявления и развития интеллектуальных способностей и талантов обучающихся;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02871"/>
                  </a:ext>
                </a:extLst>
              </a:tr>
              <a:tr h="579017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1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Общеобразовательная организация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Реализует комплекс мер по выявлению способностей и талантов детей;</a:t>
                      </a:r>
                    </a:p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проводит школьный этап  ВсОШ, реализует сопровождение / подготовку обучающихся на муниципальный, региональный этапы;</a:t>
                      </a:r>
                    </a:p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осуществляет подготовку обучающихся к профильному обучению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979066"/>
                  </a:ext>
                </a:extLst>
              </a:tr>
              <a:tr h="91949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1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Организации дополнительного образования детей: </a:t>
                      </a:r>
                      <a:r>
                        <a:rPr lang="ru-RU" sz="1100" b="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«Кванториум», «IT – куб», «Точка роста» и др.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Сеть организаций дополнительного образования детей, располагающих современным высокотехнологическим оборудованием, – </a:t>
                      </a:r>
                      <a:r>
                        <a:rPr lang="ru-RU" sz="1100" kern="0" dirty="0" err="1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Кванториумы</a:t>
                      </a:r>
                      <a:r>
                        <a:rPr lang="ru-RU" sz="1100" kern="0" dirty="0">
                          <a:solidFill>
                            <a:srgbClr val="1271A5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Технопарки, «Точки роста» предназначена для ранней профориентации, развития способностей и талантов, вовлечения обучающихся в научно-техническое творчество и должна быть включена в вертикально интегрированную систему работы с одаренными детьми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223273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8A33D60-D307-4147-900A-616388320A6F}"/>
              </a:ext>
            </a:extLst>
          </p:cNvPr>
          <p:cNvGrpSpPr/>
          <p:nvPr/>
        </p:nvGrpSpPr>
        <p:grpSpPr>
          <a:xfrm>
            <a:off x="7434791" y="172664"/>
            <a:ext cx="4676156" cy="632187"/>
            <a:chOff x="7434791" y="172664"/>
            <a:chExt cx="4676156" cy="632187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4B127FF-F68D-4387-B0C6-E804F4D05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66" y="206544"/>
              <a:ext cx="846681" cy="598307"/>
            </a:xfrm>
            <a:prstGeom prst="rect">
              <a:avLst/>
            </a:prstGeom>
          </p:spPr>
        </p:pic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DAE6A2E5-AE84-495D-BB29-03C13334D6D7}"/>
                </a:ext>
              </a:extLst>
            </p:cNvPr>
            <p:cNvGrpSpPr/>
            <p:nvPr/>
          </p:nvGrpSpPr>
          <p:grpSpPr>
            <a:xfrm>
              <a:off x="7434791" y="172664"/>
              <a:ext cx="3945758" cy="609498"/>
              <a:chOff x="7434791" y="172664"/>
              <a:chExt cx="3945758" cy="609498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937CD007-C652-41AE-986E-2DE14E6B87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640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160860" y="253407"/>
                <a:ext cx="1219689" cy="527154"/>
              </a:xfrm>
              <a:prstGeom prst="rect">
                <a:avLst/>
              </a:prstGeom>
            </p:spPr>
          </p:pic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FF7F6E39-41AA-470D-9864-79BB45FC2C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619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4791" y="206544"/>
                <a:ext cx="1217309" cy="535845"/>
              </a:xfrm>
              <a:prstGeom prst="rect">
                <a:avLst/>
              </a:prstGeom>
            </p:spPr>
          </p:pic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8AAA5E96-E237-414C-8789-990271400D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61967" y="172664"/>
                <a:ext cx="1386483" cy="6094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95298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21D252E4-75C4-4E82-ACC5-B674BF39AF91}"/>
              </a:ext>
            </a:extLst>
          </p:cNvPr>
          <p:cNvSpPr txBox="1">
            <a:spLocks/>
          </p:cNvSpPr>
          <p:nvPr/>
        </p:nvSpPr>
        <p:spPr>
          <a:xfrm>
            <a:off x="9201743" y="633569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5</a:t>
            </a:fld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64785F-9FBA-4E70-BDB7-0FA566F5AA96}"/>
              </a:ext>
            </a:extLst>
          </p:cNvPr>
          <p:cNvSpPr/>
          <p:nvPr/>
        </p:nvSpPr>
        <p:spPr>
          <a:xfrm>
            <a:off x="351720" y="251160"/>
            <a:ext cx="9516251" cy="5217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Модель организация работы с одаренными детьми в регионе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7086E1-760A-4508-A28B-80083C028409}"/>
              </a:ext>
            </a:extLst>
          </p:cNvPr>
          <p:cNvSpPr txBox="1"/>
          <p:nvPr/>
        </p:nvSpPr>
        <p:spPr>
          <a:xfrm>
            <a:off x="364935" y="1503776"/>
            <a:ext cx="57310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Всероссийская олимпиада школьников -  ключевой инструмент системы выявления интеллектуально одаренных детей 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AC9EDAC-ED1A-4AB9-AC81-800A8BED7BA7}"/>
              </a:ext>
            </a:extLst>
          </p:cNvPr>
          <p:cNvSpPr/>
          <p:nvPr/>
        </p:nvSpPr>
        <p:spPr>
          <a:xfrm>
            <a:off x="2222051" y="5589476"/>
            <a:ext cx="9615939" cy="684111"/>
          </a:xfrm>
          <a:prstGeom prst="rec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Стандарт организации школьного этапа </a:t>
            </a:r>
            <a:r>
              <a:rPr lang="ru-R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Стандарт организации муниципального этапа </a:t>
            </a:r>
            <a:r>
              <a:rPr lang="ru-R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Стандарт организации профильных смен в общеобразовательной организации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8EFC244-B193-41A2-8CF8-A4E5CEE54899}"/>
              </a:ext>
            </a:extLst>
          </p:cNvPr>
          <p:cNvSpPr/>
          <p:nvPr/>
        </p:nvSpPr>
        <p:spPr>
          <a:xfrm>
            <a:off x="364935" y="3302802"/>
            <a:ext cx="11493690" cy="214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i="1" dirty="0">
                <a:solidFill>
                  <a:srgbClr val="2F55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уровень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E7B2BAD-0BD8-4ADD-B910-B2B34D1F2BF7}"/>
              </a:ext>
            </a:extLst>
          </p:cNvPr>
          <p:cNvSpPr/>
          <p:nvPr/>
        </p:nvSpPr>
        <p:spPr>
          <a:xfrm>
            <a:off x="364936" y="2013838"/>
            <a:ext cx="11493690" cy="1208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i="1" dirty="0">
                <a:solidFill>
                  <a:srgbClr val="2F55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уровень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C6129A0-C030-448A-B817-D9B8C6B47836}"/>
              </a:ext>
            </a:extLst>
          </p:cNvPr>
          <p:cNvSpPr/>
          <p:nvPr/>
        </p:nvSpPr>
        <p:spPr>
          <a:xfrm>
            <a:off x="4240376" y="3637047"/>
            <a:ext cx="1611530" cy="596766"/>
          </a:xfrm>
          <a:prstGeom prst="rec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этап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05185D8-60DE-4CDA-AB34-AE9D27848C88}"/>
              </a:ext>
            </a:extLst>
          </p:cNvPr>
          <p:cNvSpPr/>
          <p:nvPr/>
        </p:nvSpPr>
        <p:spPr>
          <a:xfrm>
            <a:off x="4240376" y="4726441"/>
            <a:ext cx="1611530" cy="596766"/>
          </a:xfrm>
          <a:prstGeom prst="rec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Школьный этап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1E81DF8-8560-49D6-8A95-6C38D6969E47}"/>
              </a:ext>
            </a:extLst>
          </p:cNvPr>
          <p:cNvSpPr/>
          <p:nvPr/>
        </p:nvSpPr>
        <p:spPr>
          <a:xfrm>
            <a:off x="4240376" y="2505068"/>
            <a:ext cx="1611530" cy="59676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этап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Стрелка: пятиугольник 26">
            <a:extLst>
              <a:ext uri="{FF2B5EF4-FFF2-40B4-BE49-F238E27FC236}">
                <a16:creationId xmlns:a16="http://schemas.microsoft.com/office/drawing/2014/main" id="{C25D689C-3EDA-49DD-9D6D-3B58E916EE00}"/>
              </a:ext>
            </a:extLst>
          </p:cNvPr>
          <p:cNvSpPr/>
          <p:nvPr/>
        </p:nvSpPr>
        <p:spPr>
          <a:xfrm>
            <a:off x="364935" y="982468"/>
            <a:ext cx="5886936" cy="443547"/>
          </a:xfrm>
          <a:prstGeom prst="homePlate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Выявление интеллектуально одаренных детей</a:t>
            </a:r>
          </a:p>
        </p:txBody>
      </p:sp>
      <p:sp>
        <p:nvSpPr>
          <p:cNvPr id="28" name="Стрелка: пятиугольник 27">
            <a:extLst>
              <a:ext uri="{FF2B5EF4-FFF2-40B4-BE49-F238E27FC236}">
                <a16:creationId xmlns:a16="http://schemas.microsoft.com/office/drawing/2014/main" id="{62A87088-A1E9-4568-B51A-304F294F9395}"/>
              </a:ext>
            </a:extLst>
          </p:cNvPr>
          <p:cNvSpPr/>
          <p:nvPr/>
        </p:nvSpPr>
        <p:spPr>
          <a:xfrm>
            <a:off x="6318590" y="970272"/>
            <a:ext cx="5540035" cy="443547"/>
          </a:xfrm>
          <a:prstGeom prst="homePlate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Поддержка и развитие способностей и талантов детей</a:t>
            </a:r>
          </a:p>
        </p:txBody>
      </p:sp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id="{11B8D446-FC8C-4C84-858F-9CA864541C21}"/>
              </a:ext>
            </a:extLst>
          </p:cNvPr>
          <p:cNvSpPr/>
          <p:nvPr/>
        </p:nvSpPr>
        <p:spPr>
          <a:xfrm rot="10800000">
            <a:off x="4809971" y="3157626"/>
            <a:ext cx="484632" cy="372147"/>
          </a:xfrm>
          <a:prstGeom prst="downArrow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: вниз 29">
            <a:extLst>
              <a:ext uri="{FF2B5EF4-FFF2-40B4-BE49-F238E27FC236}">
                <a16:creationId xmlns:a16="http://schemas.microsoft.com/office/drawing/2014/main" id="{B6DA93B3-ADC8-4B04-9661-878258B7C5AD}"/>
              </a:ext>
            </a:extLst>
          </p:cNvPr>
          <p:cNvSpPr/>
          <p:nvPr/>
        </p:nvSpPr>
        <p:spPr>
          <a:xfrm rot="10800000">
            <a:off x="4803825" y="4280268"/>
            <a:ext cx="484632" cy="372147"/>
          </a:xfrm>
          <a:prstGeom prst="downArrow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71BC3D04-E56A-4E27-9128-A0C1AC0EAA77}"/>
              </a:ext>
            </a:extLst>
          </p:cNvPr>
          <p:cNvSpPr/>
          <p:nvPr/>
        </p:nvSpPr>
        <p:spPr>
          <a:xfrm rot="10800000">
            <a:off x="4803824" y="2055999"/>
            <a:ext cx="484632" cy="372147"/>
          </a:xfrm>
          <a:prstGeom prst="downArrow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CD44F8E-DB1E-492B-9E8C-C0CE4F4635EB}"/>
              </a:ext>
            </a:extLst>
          </p:cNvPr>
          <p:cNvSpPr/>
          <p:nvPr/>
        </p:nvSpPr>
        <p:spPr>
          <a:xfrm>
            <a:off x="2150547" y="2501894"/>
            <a:ext cx="1866900" cy="592667"/>
          </a:xfrm>
          <a:prstGeom prst="rect">
            <a:avLst/>
          </a:prstGeom>
          <a:solidFill>
            <a:schemeClr val="bg1"/>
          </a:solidFill>
          <a:ln>
            <a:solidFill>
              <a:srgbClr val="2F5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РОИВ/МО 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9B4F92F-BF99-4E69-97CF-E85E368A2EE5}"/>
              </a:ext>
            </a:extLst>
          </p:cNvPr>
          <p:cNvSpPr/>
          <p:nvPr/>
        </p:nvSpPr>
        <p:spPr>
          <a:xfrm>
            <a:off x="2150547" y="3637046"/>
            <a:ext cx="1866900" cy="596766"/>
          </a:xfrm>
          <a:prstGeom prst="rect">
            <a:avLst/>
          </a:prstGeom>
          <a:solidFill>
            <a:schemeClr val="bg1"/>
          </a:solidFill>
          <a:ln>
            <a:solidFill>
              <a:srgbClr val="2F5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ОМСУ/УО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C9A2AF51-8082-4DCD-AC49-CF35472AFAE8}"/>
              </a:ext>
            </a:extLst>
          </p:cNvPr>
          <p:cNvSpPr/>
          <p:nvPr/>
        </p:nvSpPr>
        <p:spPr>
          <a:xfrm>
            <a:off x="2150547" y="4726440"/>
            <a:ext cx="1866900" cy="596766"/>
          </a:xfrm>
          <a:prstGeom prst="rect">
            <a:avLst/>
          </a:prstGeom>
          <a:solidFill>
            <a:schemeClr val="bg1"/>
          </a:solidFill>
          <a:ln>
            <a:solidFill>
              <a:srgbClr val="2F5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ОО</a:t>
            </a:r>
          </a:p>
        </p:txBody>
      </p: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0128E23C-54CB-4118-986B-262B664D035F}"/>
              </a:ext>
            </a:extLst>
          </p:cNvPr>
          <p:cNvCxnSpPr>
            <a:cxnSpLocks/>
            <a:stCxn id="32" idx="2"/>
            <a:endCxn id="39" idx="0"/>
          </p:cNvCxnSpPr>
          <p:nvPr/>
        </p:nvCxnSpPr>
        <p:spPr>
          <a:xfrm>
            <a:off x="3083997" y="3094561"/>
            <a:ext cx="0" cy="542485"/>
          </a:xfrm>
          <a:prstGeom prst="straightConnector1">
            <a:avLst/>
          </a:prstGeom>
          <a:ln w="12700">
            <a:solidFill>
              <a:srgbClr val="2F55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66A3BCBB-1445-4E90-B28C-FAD14B24919B}"/>
              </a:ext>
            </a:extLst>
          </p:cNvPr>
          <p:cNvCxnSpPr>
            <a:cxnSpLocks/>
            <a:stCxn id="39" idx="2"/>
            <a:endCxn id="41" idx="0"/>
          </p:cNvCxnSpPr>
          <p:nvPr/>
        </p:nvCxnSpPr>
        <p:spPr>
          <a:xfrm>
            <a:off x="3083997" y="4233812"/>
            <a:ext cx="0" cy="492628"/>
          </a:xfrm>
          <a:prstGeom prst="straightConnector1">
            <a:avLst/>
          </a:prstGeom>
          <a:ln w="12700">
            <a:solidFill>
              <a:srgbClr val="2F55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F2128C1F-2E1A-4B1A-8745-7BEBC26A3B84}"/>
              </a:ext>
            </a:extLst>
          </p:cNvPr>
          <p:cNvSpPr/>
          <p:nvPr/>
        </p:nvSpPr>
        <p:spPr>
          <a:xfrm>
            <a:off x="10029424" y="2501893"/>
            <a:ext cx="1252938" cy="592667"/>
          </a:xfrm>
          <a:prstGeom prst="rect">
            <a:avLst/>
          </a:prstGeom>
          <a:solidFill>
            <a:schemeClr val="bg1"/>
          </a:solidFill>
          <a:ln>
            <a:solidFill>
              <a:srgbClr val="2F5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ИРО/ИПК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B670F15A-4516-4041-A57E-9BF3A1C33916}"/>
              </a:ext>
            </a:extLst>
          </p:cNvPr>
          <p:cNvSpPr/>
          <p:nvPr/>
        </p:nvSpPr>
        <p:spPr>
          <a:xfrm>
            <a:off x="9075861" y="2501893"/>
            <a:ext cx="792110" cy="592667"/>
          </a:xfrm>
          <a:prstGeom prst="rect">
            <a:avLst/>
          </a:prstGeom>
          <a:solidFill>
            <a:schemeClr val="bg1"/>
          </a:solidFill>
          <a:ln>
            <a:solidFill>
              <a:srgbClr val="2F5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РЦ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57D30E0A-BE8A-4C20-A1CD-617D61C1A299}"/>
              </a:ext>
            </a:extLst>
          </p:cNvPr>
          <p:cNvSpPr/>
          <p:nvPr/>
        </p:nvSpPr>
        <p:spPr>
          <a:xfrm>
            <a:off x="9088607" y="4479662"/>
            <a:ext cx="779364" cy="464479"/>
          </a:xfrm>
          <a:prstGeom prst="rect">
            <a:avLst/>
          </a:prstGeom>
          <a:solidFill>
            <a:schemeClr val="bg1"/>
          </a:solidFill>
          <a:ln>
            <a:solidFill>
              <a:srgbClr val="2F5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ОО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56AAD4B1-CB4C-4C08-B1AC-A6DA53D60175}"/>
              </a:ext>
            </a:extLst>
          </p:cNvPr>
          <p:cNvSpPr/>
          <p:nvPr/>
        </p:nvSpPr>
        <p:spPr>
          <a:xfrm>
            <a:off x="6419850" y="2504256"/>
            <a:ext cx="2413000" cy="59676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региональной команды и резерва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2B53B913-B871-436D-A398-86362A99428C}"/>
              </a:ext>
            </a:extLst>
          </p:cNvPr>
          <p:cNvSpPr/>
          <p:nvPr/>
        </p:nvSpPr>
        <p:spPr>
          <a:xfrm>
            <a:off x="6423524" y="4479662"/>
            <a:ext cx="2369528" cy="464479"/>
          </a:xfrm>
          <a:prstGeom prst="rec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Профильные смены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E8B080F5-338E-4B54-BE49-99853F0A852D}"/>
              </a:ext>
            </a:extLst>
          </p:cNvPr>
          <p:cNvSpPr/>
          <p:nvPr/>
        </p:nvSpPr>
        <p:spPr>
          <a:xfrm>
            <a:off x="9075862" y="3881590"/>
            <a:ext cx="792110" cy="427431"/>
          </a:xfrm>
          <a:prstGeom prst="rect">
            <a:avLst/>
          </a:prstGeom>
          <a:solidFill>
            <a:schemeClr val="bg1"/>
          </a:solidFill>
          <a:ln>
            <a:solidFill>
              <a:srgbClr val="2F5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271A5"/>
                </a:solidFill>
              </a:rPr>
              <a:t>ДО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DC3A033B-0D53-43E6-A1DA-8C7D7ACE13C7}"/>
              </a:ext>
            </a:extLst>
          </p:cNvPr>
          <p:cNvSpPr/>
          <p:nvPr/>
        </p:nvSpPr>
        <p:spPr>
          <a:xfrm>
            <a:off x="6419850" y="3881590"/>
            <a:ext cx="2373202" cy="4274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Кружки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FA655E-6F59-4897-805E-FE12BD6AC032}"/>
              </a:ext>
            </a:extLst>
          </p:cNvPr>
          <p:cNvSpPr txBox="1"/>
          <p:nvPr/>
        </p:nvSpPr>
        <p:spPr>
          <a:xfrm>
            <a:off x="6318590" y="1486073"/>
            <a:ext cx="562635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развивающие программы -  ключевой инструмент поддержки и развития способностей и талантов детей  </a:t>
            </a:r>
          </a:p>
        </p:txBody>
      </p:sp>
      <p:sp>
        <p:nvSpPr>
          <p:cNvPr id="49" name="Стрелка: вниз 48">
            <a:extLst>
              <a:ext uri="{FF2B5EF4-FFF2-40B4-BE49-F238E27FC236}">
                <a16:creationId xmlns:a16="http://schemas.microsoft.com/office/drawing/2014/main" id="{F6559D1F-9437-4A5B-8533-A1471B222900}"/>
              </a:ext>
            </a:extLst>
          </p:cNvPr>
          <p:cNvSpPr/>
          <p:nvPr/>
        </p:nvSpPr>
        <p:spPr>
          <a:xfrm rot="10800000">
            <a:off x="7384034" y="3179729"/>
            <a:ext cx="484632" cy="372147"/>
          </a:xfrm>
          <a:prstGeom prst="downArrow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: вниз 49">
            <a:extLst>
              <a:ext uri="{FF2B5EF4-FFF2-40B4-BE49-F238E27FC236}">
                <a16:creationId xmlns:a16="http://schemas.microsoft.com/office/drawing/2014/main" id="{7273D7EE-C23C-489E-A40C-0DA5C17D7DA8}"/>
              </a:ext>
            </a:extLst>
          </p:cNvPr>
          <p:cNvSpPr/>
          <p:nvPr/>
        </p:nvSpPr>
        <p:spPr>
          <a:xfrm rot="10800000">
            <a:off x="7384034" y="2050101"/>
            <a:ext cx="484632" cy="372147"/>
          </a:xfrm>
          <a:prstGeom prst="downArrow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253413F7-4DDA-4C0A-8593-C2747BC9EF70}"/>
              </a:ext>
            </a:extLst>
          </p:cNvPr>
          <p:cNvSpPr/>
          <p:nvPr/>
        </p:nvSpPr>
        <p:spPr>
          <a:xfrm>
            <a:off x="5632172" y="4603664"/>
            <a:ext cx="306528" cy="245551"/>
          </a:xfrm>
          <a:prstGeom prst="ellipse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07E89467-0F5C-42C6-853E-6643F9E01BBC}"/>
              </a:ext>
            </a:extLst>
          </p:cNvPr>
          <p:cNvSpPr/>
          <p:nvPr/>
        </p:nvSpPr>
        <p:spPr>
          <a:xfrm>
            <a:off x="8604504" y="4416167"/>
            <a:ext cx="306528" cy="245551"/>
          </a:xfrm>
          <a:prstGeom prst="ellipse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C5A53CEC-35F5-424A-9901-AA375548612F}"/>
              </a:ext>
            </a:extLst>
          </p:cNvPr>
          <p:cNvSpPr/>
          <p:nvPr/>
        </p:nvSpPr>
        <p:spPr>
          <a:xfrm>
            <a:off x="5649795" y="3514270"/>
            <a:ext cx="306528" cy="245551"/>
          </a:xfrm>
          <a:prstGeom prst="ellipse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C71E0E97-5B46-49E9-8141-DF4D9C269D2B}"/>
              </a:ext>
            </a:extLst>
          </p:cNvPr>
          <p:cNvSpPr/>
          <p:nvPr/>
        </p:nvSpPr>
        <p:spPr>
          <a:xfrm>
            <a:off x="333375" y="5589476"/>
            <a:ext cx="1817172" cy="684111"/>
          </a:xfrm>
          <a:prstGeom prst="rec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Предлагаемые решения:</a:t>
            </a:r>
          </a:p>
        </p:txBody>
      </p:sp>
    </p:spTree>
    <p:extLst>
      <p:ext uri="{BB962C8B-B14F-4D97-AF65-F5344CB8AC3E}">
        <p14:creationId xmlns:p14="http://schemas.microsoft.com/office/powerpoint/2010/main" val="187941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4" name="Прямая со стрелкой 243">
            <a:extLst>
              <a:ext uri="{FF2B5EF4-FFF2-40B4-BE49-F238E27FC236}">
                <a16:creationId xmlns:a16="http://schemas.microsoft.com/office/drawing/2014/main" id="{1392B333-8B1B-4D2A-AA1A-AA64FBF2CE8A}"/>
              </a:ext>
            </a:extLst>
          </p:cNvPr>
          <p:cNvCxnSpPr>
            <a:cxnSpLocks/>
            <a:stCxn id="64" idx="3"/>
            <a:endCxn id="92" idx="1"/>
          </p:cNvCxnSpPr>
          <p:nvPr/>
        </p:nvCxnSpPr>
        <p:spPr>
          <a:xfrm>
            <a:off x="7641329" y="4416913"/>
            <a:ext cx="176791" cy="1295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21D252E4-75C4-4E82-ACC5-B674BF39AF91}"/>
              </a:ext>
            </a:extLst>
          </p:cNvPr>
          <p:cNvSpPr txBox="1">
            <a:spLocks/>
          </p:cNvSpPr>
          <p:nvPr/>
        </p:nvSpPr>
        <p:spPr>
          <a:xfrm>
            <a:off x="9149209" y="645677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6</a:t>
            </a:fld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DAB974-639F-4B52-997F-932E9BD0AAEE}"/>
              </a:ext>
            </a:extLst>
          </p:cNvPr>
          <p:cNvSpPr/>
          <p:nvPr/>
        </p:nvSpPr>
        <p:spPr>
          <a:xfrm>
            <a:off x="337547" y="1261167"/>
            <a:ext cx="11608068" cy="5070407"/>
          </a:xfrm>
          <a:prstGeom prst="rect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6586325-EFFD-4125-BA86-6F26A8814226}"/>
              </a:ext>
            </a:extLst>
          </p:cNvPr>
          <p:cNvSpPr/>
          <p:nvPr/>
        </p:nvSpPr>
        <p:spPr>
          <a:xfrm rot="16200000">
            <a:off x="71317" y="2260306"/>
            <a:ext cx="901313" cy="403412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Зам. директора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4DD7A3E-4549-4239-B6D7-DBA7DED379CC}"/>
              </a:ext>
            </a:extLst>
          </p:cNvPr>
          <p:cNvSpPr/>
          <p:nvPr/>
        </p:nvSpPr>
        <p:spPr>
          <a:xfrm rot="16200000">
            <a:off x="8058" y="3207438"/>
            <a:ext cx="1024618" cy="406281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Классный руководитель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B79AE66-BE39-4A2E-A9C2-BD056E163711}"/>
              </a:ext>
            </a:extLst>
          </p:cNvPr>
          <p:cNvSpPr/>
          <p:nvPr/>
        </p:nvSpPr>
        <p:spPr>
          <a:xfrm rot="16200000">
            <a:off x="41718" y="4205752"/>
            <a:ext cx="961956" cy="410212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Организатор в аудитории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EB4D797-25AC-40BA-A850-1E66992DE874}"/>
              </a:ext>
            </a:extLst>
          </p:cNvPr>
          <p:cNvSpPr/>
          <p:nvPr/>
        </p:nvSpPr>
        <p:spPr>
          <a:xfrm rot="16200000">
            <a:off x="162921" y="5050185"/>
            <a:ext cx="700822" cy="410212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Жюри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53C249E-1133-48CE-97CB-623D92171AF8}"/>
              </a:ext>
            </a:extLst>
          </p:cNvPr>
          <p:cNvSpPr/>
          <p:nvPr/>
        </p:nvSpPr>
        <p:spPr>
          <a:xfrm rot="16200000">
            <a:off x="136458" y="5780138"/>
            <a:ext cx="744080" cy="410210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8F24923-2D16-4CC1-A55A-C628E180F0A3}"/>
              </a:ext>
            </a:extLst>
          </p:cNvPr>
          <p:cNvCxnSpPr/>
          <p:nvPr/>
        </p:nvCxnSpPr>
        <p:spPr>
          <a:xfrm>
            <a:off x="373890" y="2917960"/>
            <a:ext cx="11565711" cy="0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DABB01C7-1B2D-49CD-A57E-7CBDABAD3441}"/>
              </a:ext>
            </a:extLst>
          </p:cNvPr>
          <p:cNvCxnSpPr/>
          <p:nvPr/>
        </p:nvCxnSpPr>
        <p:spPr>
          <a:xfrm>
            <a:off x="337547" y="3906847"/>
            <a:ext cx="11565711" cy="0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299A2E1-001D-4178-9D7F-688124F3DB29}"/>
              </a:ext>
            </a:extLst>
          </p:cNvPr>
          <p:cNvCxnSpPr>
            <a:cxnSpLocks/>
          </p:cNvCxnSpPr>
          <p:nvPr/>
        </p:nvCxnSpPr>
        <p:spPr>
          <a:xfrm flipV="1">
            <a:off x="364795" y="4840993"/>
            <a:ext cx="11574784" cy="20671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27429E0B-23E6-4880-9A1F-8DE8CCCF418A}"/>
              </a:ext>
            </a:extLst>
          </p:cNvPr>
          <p:cNvCxnSpPr/>
          <p:nvPr/>
        </p:nvCxnSpPr>
        <p:spPr>
          <a:xfrm>
            <a:off x="364795" y="5590088"/>
            <a:ext cx="11565711" cy="0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4293688-3A4E-4C25-8D8B-8E9E44E26CDB}"/>
              </a:ext>
            </a:extLst>
          </p:cNvPr>
          <p:cNvSpPr/>
          <p:nvPr/>
        </p:nvSpPr>
        <p:spPr>
          <a:xfrm>
            <a:off x="778556" y="2143477"/>
            <a:ext cx="1275679" cy="645055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Издание Приказа по школе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35FDF4B-B6DF-4AC3-AB07-14EBD75807D1}"/>
              </a:ext>
            </a:extLst>
          </p:cNvPr>
          <p:cNvSpPr/>
          <p:nvPr/>
        </p:nvSpPr>
        <p:spPr>
          <a:xfrm>
            <a:off x="769216" y="3084305"/>
            <a:ext cx="1283995" cy="651433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обучающихся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445F93E-7998-406B-9ACD-A36F5CE82022}"/>
              </a:ext>
            </a:extLst>
          </p:cNvPr>
          <p:cNvSpPr/>
          <p:nvPr/>
        </p:nvSpPr>
        <p:spPr>
          <a:xfrm>
            <a:off x="2265679" y="3080616"/>
            <a:ext cx="1213343" cy="653298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заявлений и согласий  </a:t>
            </a: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2BEA09D2-E4E0-4004-BC1B-A4FD55B74FB3}"/>
              </a:ext>
            </a:extLst>
          </p:cNvPr>
          <p:cNvCxnSpPr>
            <a:cxnSpLocks/>
            <a:stCxn id="34" idx="3"/>
            <a:endCxn id="37" idx="1"/>
          </p:cNvCxnSpPr>
          <p:nvPr/>
        </p:nvCxnSpPr>
        <p:spPr>
          <a:xfrm flipV="1">
            <a:off x="2053211" y="3407265"/>
            <a:ext cx="212468" cy="2757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4FCFD68B-8A7A-4972-9B10-BC8181A893F1}"/>
              </a:ext>
            </a:extLst>
          </p:cNvPr>
          <p:cNvSpPr/>
          <p:nvPr/>
        </p:nvSpPr>
        <p:spPr>
          <a:xfrm>
            <a:off x="3683626" y="3082491"/>
            <a:ext cx="1068694" cy="651423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Заполнение электронной формы 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5C593443-0578-41C8-87B1-2DB42AA4F3A1}"/>
              </a:ext>
            </a:extLst>
          </p:cNvPr>
          <p:cNvSpPr/>
          <p:nvPr/>
        </p:nvSpPr>
        <p:spPr>
          <a:xfrm>
            <a:off x="4955556" y="2135608"/>
            <a:ext cx="1243319" cy="658392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обучающихся и организаторов по аудиториям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445A456B-728E-41CB-BF6F-732318B6E187}"/>
              </a:ext>
            </a:extLst>
          </p:cNvPr>
          <p:cNvSpPr/>
          <p:nvPr/>
        </p:nvSpPr>
        <p:spPr>
          <a:xfrm>
            <a:off x="6403727" y="2138393"/>
            <a:ext cx="1244896" cy="655608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материалов школьного этапа </a:t>
            </a:r>
            <a:r>
              <a:rPr lang="ru-RU" sz="1000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00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34A1AF10-94CA-456F-A1B1-B36FDB229564}"/>
              </a:ext>
            </a:extLst>
          </p:cNvPr>
          <p:cNvSpPr/>
          <p:nvPr/>
        </p:nvSpPr>
        <p:spPr>
          <a:xfrm>
            <a:off x="6403727" y="4089408"/>
            <a:ext cx="1237602" cy="655009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школьного этапа </a:t>
            </a:r>
            <a:r>
              <a:rPr lang="ru-RU" sz="1000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00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2" name="Прямая со стрелкой 81">
            <a:extLst>
              <a:ext uri="{FF2B5EF4-FFF2-40B4-BE49-F238E27FC236}">
                <a16:creationId xmlns:a16="http://schemas.microsoft.com/office/drawing/2014/main" id="{3392076F-6849-411F-9E76-7EB55730C783}"/>
              </a:ext>
            </a:extLst>
          </p:cNvPr>
          <p:cNvCxnSpPr>
            <a:cxnSpLocks/>
            <a:stCxn id="62" idx="3"/>
            <a:endCxn id="63" idx="1"/>
          </p:cNvCxnSpPr>
          <p:nvPr/>
        </p:nvCxnSpPr>
        <p:spPr>
          <a:xfrm>
            <a:off x="6198875" y="2464804"/>
            <a:ext cx="204852" cy="1393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Соединитель: уступ 89">
            <a:extLst>
              <a:ext uri="{FF2B5EF4-FFF2-40B4-BE49-F238E27FC236}">
                <a16:creationId xmlns:a16="http://schemas.microsoft.com/office/drawing/2014/main" id="{F5B28E38-B743-44FA-9BEE-04EE38D708AB}"/>
              </a:ext>
            </a:extLst>
          </p:cNvPr>
          <p:cNvCxnSpPr>
            <a:cxnSpLocks/>
            <a:stCxn id="52" idx="3"/>
            <a:endCxn id="62" idx="2"/>
          </p:cNvCxnSpPr>
          <p:nvPr/>
        </p:nvCxnSpPr>
        <p:spPr>
          <a:xfrm flipV="1">
            <a:off x="4752320" y="2794000"/>
            <a:ext cx="824896" cy="614203"/>
          </a:xfrm>
          <a:prstGeom prst="bentConnector2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EEF2BFB4-F78F-4B12-873E-1135CDA87F23}"/>
              </a:ext>
            </a:extLst>
          </p:cNvPr>
          <p:cNvSpPr/>
          <p:nvPr/>
        </p:nvSpPr>
        <p:spPr>
          <a:xfrm>
            <a:off x="7817440" y="4895733"/>
            <a:ext cx="1251645" cy="587645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работ и заполнение протокола 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A2341F0A-9CE1-4EC0-B217-A8C781281FCD}"/>
              </a:ext>
            </a:extLst>
          </p:cNvPr>
          <p:cNvSpPr/>
          <p:nvPr/>
        </p:nvSpPr>
        <p:spPr>
          <a:xfrm>
            <a:off x="9240362" y="5711342"/>
            <a:ext cx="1231868" cy="554688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апелляций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2679E261-9201-4FA5-ADEE-3D56E1AE2A8A}"/>
              </a:ext>
            </a:extLst>
          </p:cNvPr>
          <p:cNvSpPr/>
          <p:nvPr/>
        </p:nvSpPr>
        <p:spPr>
          <a:xfrm>
            <a:off x="10682911" y="5705850"/>
            <a:ext cx="1204702" cy="554688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Заседание АК, подготовка протокола 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25B261A1-B243-425F-B8B4-8C8D2DFA83B6}"/>
              </a:ext>
            </a:extLst>
          </p:cNvPr>
          <p:cNvSpPr/>
          <p:nvPr/>
        </p:nvSpPr>
        <p:spPr>
          <a:xfrm>
            <a:off x="10682911" y="2129614"/>
            <a:ext cx="1171542" cy="618324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протоколов  апелляции </a:t>
            </a:r>
          </a:p>
        </p:txBody>
      </p:sp>
      <p:cxnSp>
        <p:nvCxnSpPr>
          <p:cNvPr id="107" name="Прямая со стрелкой 106">
            <a:extLst>
              <a:ext uri="{FF2B5EF4-FFF2-40B4-BE49-F238E27FC236}">
                <a16:creationId xmlns:a16="http://schemas.microsoft.com/office/drawing/2014/main" id="{7274F17C-C551-4245-BF46-4CCF615F90A3}"/>
              </a:ext>
            </a:extLst>
          </p:cNvPr>
          <p:cNvCxnSpPr>
            <a:cxnSpLocks/>
            <a:stCxn id="63" idx="2"/>
            <a:endCxn id="64" idx="0"/>
          </p:cNvCxnSpPr>
          <p:nvPr/>
        </p:nvCxnSpPr>
        <p:spPr>
          <a:xfrm flipH="1">
            <a:off x="7022528" y="2794001"/>
            <a:ext cx="3647" cy="1295407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>
            <a:extLst>
              <a:ext uri="{FF2B5EF4-FFF2-40B4-BE49-F238E27FC236}">
                <a16:creationId xmlns:a16="http://schemas.microsoft.com/office/drawing/2014/main" id="{CC340C93-DFFA-4372-9B0F-65003FB45262}"/>
              </a:ext>
            </a:extLst>
          </p:cNvPr>
          <p:cNvCxnSpPr>
            <a:cxnSpLocks/>
          </p:cNvCxnSpPr>
          <p:nvPr/>
        </p:nvCxnSpPr>
        <p:spPr>
          <a:xfrm>
            <a:off x="8066702" y="4744420"/>
            <a:ext cx="0" cy="135700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>
            <a:extLst>
              <a:ext uri="{FF2B5EF4-FFF2-40B4-BE49-F238E27FC236}">
                <a16:creationId xmlns:a16="http://schemas.microsoft.com/office/drawing/2014/main" id="{C0AF071D-7CDE-4288-ACED-37536EA1AB5F}"/>
              </a:ext>
            </a:extLst>
          </p:cNvPr>
          <p:cNvCxnSpPr>
            <a:cxnSpLocks/>
            <a:stCxn id="95" idx="3"/>
            <a:endCxn id="96" idx="1"/>
          </p:cNvCxnSpPr>
          <p:nvPr/>
        </p:nvCxnSpPr>
        <p:spPr>
          <a:xfrm flipV="1">
            <a:off x="10472230" y="5983194"/>
            <a:ext cx="210681" cy="5492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Блок-схема: документ 125">
            <a:extLst>
              <a:ext uri="{FF2B5EF4-FFF2-40B4-BE49-F238E27FC236}">
                <a16:creationId xmlns:a16="http://schemas.microsoft.com/office/drawing/2014/main" id="{6CAA3594-33F3-4A25-BCD8-D13F682B0EE2}"/>
              </a:ext>
            </a:extLst>
          </p:cNvPr>
          <p:cNvSpPr/>
          <p:nvPr/>
        </p:nvSpPr>
        <p:spPr>
          <a:xfrm>
            <a:off x="1856780" y="1846584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Блок-схема: документ 132">
            <a:extLst>
              <a:ext uri="{FF2B5EF4-FFF2-40B4-BE49-F238E27FC236}">
                <a16:creationId xmlns:a16="http://schemas.microsoft.com/office/drawing/2014/main" id="{DCA5BF3A-10B7-4C4A-80EF-DDC5E80FE401}"/>
              </a:ext>
            </a:extLst>
          </p:cNvPr>
          <p:cNvSpPr/>
          <p:nvPr/>
        </p:nvSpPr>
        <p:spPr>
          <a:xfrm>
            <a:off x="1842503" y="2656673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3363AF46-E1A3-4EBE-918F-3A73A88F2FF4}"/>
              </a:ext>
            </a:extLst>
          </p:cNvPr>
          <p:cNvSpPr/>
          <p:nvPr/>
        </p:nvSpPr>
        <p:spPr>
          <a:xfrm>
            <a:off x="326700" y="478485"/>
            <a:ext cx="396869" cy="356839"/>
          </a:xfrm>
          <a:prstGeom prst="ellipse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85" name="Прямая со стрелкой 84">
            <a:extLst>
              <a:ext uri="{FF2B5EF4-FFF2-40B4-BE49-F238E27FC236}">
                <a16:creationId xmlns:a16="http://schemas.microsoft.com/office/drawing/2014/main" id="{7274F17C-C551-4245-BF46-4CCF615F90A3}"/>
              </a:ext>
            </a:extLst>
          </p:cNvPr>
          <p:cNvCxnSpPr>
            <a:cxnSpLocks/>
            <a:stCxn id="92" idx="0"/>
            <a:endCxn id="89" idx="2"/>
          </p:cNvCxnSpPr>
          <p:nvPr/>
        </p:nvCxnSpPr>
        <p:spPr>
          <a:xfrm flipV="1">
            <a:off x="8439196" y="2792758"/>
            <a:ext cx="17158" cy="1296650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>
            <a:extLst>
              <a:ext uri="{FF2B5EF4-FFF2-40B4-BE49-F238E27FC236}">
                <a16:creationId xmlns:a16="http://schemas.microsoft.com/office/drawing/2014/main" id="{CC340C93-DFFA-4372-9B0F-65003FB45262}"/>
              </a:ext>
            </a:extLst>
          </p:cNvPr>
          <p:cNvCxnSpPr>
            <a:cxnSpLocks/>
            <a:stCxn id="96" idx="0"/>
            <a:endCxn id="99" idx="2"/>
          </p:cNvCxnSpPr>
          <p:nvPr/>
        </p:nvCxnSpPr>
        <p:spPr>
          <a:xfrm flipH="1" flipV="1">
            <a:off x="11268682" y="2747938"/>
            <a:ext cx="16580" cy="2957912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42FBEF90-9F30-456C-90C2-8642D046758B}"/>
              </a:ext>
            </a:extLst>
          </p:cNvPr>
          <p:cNvSpPr/>
          <p:nvPr/>
        </p:nvSpPr>
        <p:spPr>
          <a:xfrm>
            <a:off x="7843623" y="2144471"/>
            <a:ext cx="1225462" cy="648287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протокола от ОУ организатору  </a:t>
            </a:r>
          </a:p>
        </p:txBody>
      </p:sp>
      <p:cxnSp>
        <p:nvCxnSpPr>
          <p:cNvPr id="93" name="Прямая соединительная линия 92">
            <a:extLst>
              <a:ext uri="{FF2B5EF4-FFF2-40B4-BE49-F238E27FC236}">
                <a16:creationId xmlns:a16="http://schemas.microsoft.com/office/drawing/2014/main" id="{5299A2E1-001D-4178-9D7F-688124F3DB29}"/>
              </a:ext>
            </a:extLst>
          </p:cNvPr>
          <p:cNvCxnSpPr>
            <a:cxnSpLocks/>
          </p:cNvCxnSpPr>
          <p:nvPr/>
        </p:nvCxnSpPr>
        <p:spPr>
          <a:xfrm>
            <a:off x="379042" y="2027717"/>
            <a:ext cx="11574784" cy="24347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6EB4D797-25AC-40BA-A850-1E66992DE874}"/>
              </a:ext>
            </a:extLst>
          </p:cNvPr>
          <p:cNvSpPr/>
          <p:nvPr/>
        </p:nvSpPr>
        <p:spPr>
          <a:xfrm rot="16200000">
            <a:off x="116404" y="1439976"/>
            <a:ext cx="811965" cy="402588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ОМСУ</a:t>
            </a:r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Организатор 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BB33C8E4-4739-4770-BBB8-4EF6483A5525}"/>
              </a:ext>
            </a:extLst>
          </p:cNvPr>
          <p:cNvSpPr/>
          <p:nvPr/>
        </p:nvSpPr>
        <p:spPr>
          <a:xfrm>
            <a:off x="7818120" y="4089408"/>
            <a:ext cx="1242152" cy="657600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и кодирование работ</a:t>
            </a:r>
          </a:p>
        </p:txBody>
      </p:sp>
      <p:sp>
        <p:nvSpPr>
          <p:cNvPr id="250" name="Прямоугольник 249">
            <a:extLst>
              <a:ext uri="{FF2B5EF4-FFF2-40B4-BE49-F238E27FC236}">
                <a16:creationId xmlns:a16="http://schemas.microsoft.com/office/drawing/2014/main" id="{EEF2BFB4-F78F-4B12-873E-1135CDA87F23}"/>
              </a:ext>
            </a:extLst>
          </p:cNvPr>
          <p:cNvSpPr/>
          <p:nvPr/>
        </p:nvSpPr>
        <p:spPr>
          <a:xfrm>
            <a:off x="9237063" y="4095288"/>
            <a:ext cx="1235167" cy="651435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заданий и показ работ</a:t>
            </a:r>
          </a:p>
        </p:txBody>
      </p:sp>
      <p:cxnSp>
        <p:nvCxnSpPr>
          <p:cNvPr id="253" name="Прямая со стрелкой 252"/>
          <p:cNvCxnSpPr>
            <a:cxnSpLocks/>
          </p:cNvCxnSpPr>
          <p:nvPr/>
        </p:nvCxnSpPr>
        <p:spPr>
          <a:xfrm flipV="1">
            <a:off x="8830833" y="4735800"/>
            <a:ext cx="0" cy="144320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Прямая со стрелкой 253">
            <a:extLst>
              <a:ext uri="{FF2B5EF4-FFF2-40B4-BE49-F238E27FC236}">
                <a16:creationId xmlns:a16="http://schemas.microsoft.com/office/drawing/2014/main" id="{1392B333-8B1B-4D2A-AA1A-AA64FBF2CE8A}"/>
              </a:ext>
            </a:extLst>
          </p:cNvPr>
          <p:cNvCxnSpPr>
            <a:cxnSpLocks/>
            <a:stCxn id="92" idx="3"/>
            <a:endCxn id="250" idx="1"/>
          </p:cNvCxnSpPr>
          <p:nvPr/>
        </p:nvCxnSpPr>
        <p:spPr>
          <a:xfrm>
            <a:off x="9060272" y="4418208"/>
            <a:ext cx="176791" cy="2798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Прямая со стрелкой 298"/>
          <p:cNvCxnSpPr>
            <a:cxnSpLocks/>
            <a:stCxn id="99" idx="0"/>
            <a:endCxn id="143" idx="2"/>
          </p:cNvCxnSpPr>
          <p:nvPr/>
        </p:nvCxnSpPr>
        <p:spPr>
          <a:xfrm flipV="1">
            <a:off x="11268682" y="1970031"/>
            <a:ext cx="0" cy="159583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2557076" y="6442167"/>
            <a:ext cx="3857293" cy="321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*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проведении школьного этапа на базе ОО  </a:t>
            </a:r>
          </a:p>
        </p:txBody>
      </p:sp>
      <p:sp>
        <p:nvSpPr>
          <p:cNvPr id="98" name="Овал 97">
            <a:extLst>
              <a:ext uri="{FF2B5EF4-FFF2-40B4-BE49-F238E27FC236}">
                <a16:creationId xmlns:a16="http://schemas.microsoft.com/office/drawing/2014/main" id="{A84B0416-3C15-42BF-9169-6A3A3E7BD91C}"/>
              </a:ext>
            </a:extLst>
          </p:cNvPr>
          <p:cNvSpPr/>
          <p:nvPr/>
        </p:nvSpPr>
        <p:spPr>
          <a:xfrm>
            <a:off x="732881" y="788719"/>
            <a:ext cx="1358909" cy="4271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 РОИВ</a:t>
            </a:r>
          </a:p>
        </p:txBody>
      </p: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4768807A-81BD-4F49-BAE4-40F9E4A5F7D6}"/>
              </a:ext>
            </a:extLst>
          </p:cNvPr>
          <p:cNvCxnSpPr>
            <a:cxnSpLocks/>
            <a:stCxn id="84" idx="3"/>
            <a:endCxn id="63" idx="0"/>
          </p:cNvCxnSpPr>
          <p:nvPr/>
        </p:nvCxnSpPr>
        <p:spPr>
          <a:xfrm>
            <a:off x="3485392" y="1647898"/>
            <a:ext cx="3540783" cy="490495"/>
          </a:xfrm>
          <a:prstGeom prst="bentConnector2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5DB6072E-03C7-4B83-A07F-06C244227B72}"/>
              </a:ext>
            </a:extLst>
          </p:cNvPr>
          <p:cNvCxnSpPr>
            <a:cxnSpLocks/>
            <a:stCxn id="98" idx="4"/>
            <a:endCxn id="76" idx="0"/>
          </p:cNvCxnSpPr>
          <p:nvPr/>
        </p:nvCxnSpPr>
        <p:spPr>
          <a:xfrm>
            <a:off x="1412336" y="1215864"/>
            <a:ext cx="3560" cy="103206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BCBED54D-50F3-4B15-ACB2-B5ACF26238B3}"/>
              </a:ext>
            </a:extLst>
          </p:cNvPr>
          <p:cNvSpPr/>
          <p:nvPr/>
        </p:nvSpPr>
        <p:spPr>
          <a:xfrm>
            <a:off x="777556" y="1319070"/>
            <a:ext cx="1276679" cy="650961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ОТМ, издание Приказа МОУО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FC6BB144-8920-448E-ACF6-62C49093DFB7}"/>
              </a:ext>
            </a:extLst>
          </p:cNvPr>
          <p:cNvSpPr/>
          <p:nvPr/>
        </p:nvSpPr>
        <p:spPr>
          <a:xfrm>
            <a:off x="2269009" y="1325765"/>
            <a:ext cx="1216383" cy="644266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материалов школьного этапа </a:t>
            </a:r>
            <a:r>
              <a:rPr lang="ru-RU" sz="1000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00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CDD69D5A-068B-4FF2-86CB-E9C24779B942}"/>
              </a:ext>
            </a:extLst>
          </p:cNvPr>
          <p:cNvCxnSpPr>
            <a:cxnSpLocks/>
            <a:endCxn id="84" idx="1"/>
          </p:cNvCxnSpPr>
          <p:nvPr/>
        </p:nvCxnSpPr>
        <p:spPr>
          <a:xfrm>
            <a:off x="2043440" y="1644551"/>
            <a:ext cx="225569" cy="3347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7D188C44-7FD8-4BA4-A4A6-E8BBAD45A1A9}"/>
              </a:ext>
            </a:extLst>
          </p:cNvPr>
          <p:cNvCxnSpPr>
            <a:cxnSpLocks/>
            <a:stCxn id="76" idx="2"/>
            <a:endCxn id="29" idx="0"/>
          </p:cNvCxnSpPr>
          <p:nvPr/>
        </p:nvCxnSpPr>
        <p:spPr>
          <a:xfrm>
            <a:off x="1415896" y="1970031"/>
            <a:ext cx="500" cy="173446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Блок-схема: документ 112">
            <a:extLst>
              <a:ext uri="{FF2B5EF4-FFF2-40B4-BE49-F238E27FC236}">
                <a16:creationId xmlns:a16="http://schemas.microsoft.com/office/drawing/2014/main" id="{DEA134FD-2209-4A07-B8BF-03E178514316}"/>
              </a:ext>
            </a:extLst>
          </p:cNvPr>
          <p:cNvSpPr/>
          <p:nvPr/>
        </p:nvSpPr>
        <p:spPr>
          <a:xfrm>
            <a:off x="3279431" y="3610965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Блок-схема: документ 113">
            <a:extLst>
              <a:ext uri="{FF2B5EF4-FFF2-40B4-BE49-F238E27FC236}">
                <a16:creationId xmlns:a16="http://schemas.microsoft.com/office/drawing/2014/main" id="{F142A694-9641-4658-AFCC-97E029AF9795}"/>
              </a:ext>
            </a:extLst>
          </p:cNvPr>
          <p:cNvSpPr/>
          <p:nvPr/>
        </p:nvSpPr>
        <p:spPr>
          <a:xfrm>
            <a:off x="8860681" y="2660772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Блок-схема: документ 123">
            <a:extLst>
              <a:ext uri="{FF2B5EF4-FFF2-40B4-BE49-F238E27FC236}">
                <a16:creationId xmlns:a16="http://schemas.microsoft.com/office/drawing/2014/main" id="{536BD659-6AC7-4479-B477-BFBEA7C27DCA}"/>
              </a:ext>
            </a:extLst>
          </p:cNvPr>
          <p:cNvSpPr/>
          <p:nvPr/>
        </p:nvSpPr>
        <p:spPr>
          <a:xfrm>
            <a:off x="7441738" y="4621107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Блок-схема: документ 126">
            <a:extLst>
              <a:ext uri="{FF2B5EF4-FFF2-40B4-BE49-F238E27FC236}">
                <a16:creationId xmlns:a16="http://schemas.microsoft.com/office/drawing/2014/main" id="{C5B71F98-0E27-480A-A07C-532EAE657B18}"/>
              </a:ext>
            </a:extLst>
          </p:cNvPr>
          <p:cNvSpPr/>
          <p:nvPr/>
        </p:nvSpPr>
        <p:spPr>
          <a:xfrm>
            <a:off x="8873599" y="5394515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Блок-схема: документ 134">
            <a:extLst>
              <a:ext uri="{FF2B5EF4-FFF2-40B4-BE49-F238E27FC236}">
                <a16:creationId xmlns:a16="http://schemas.microsoft.com/office/drawing/2014/main" id="{E5A75249-AE9D-4810-8561-A2B770C30F4E}"/>
              </a:ext>
            </a:extLst>
          </p:cNvPr>
          <p:cNvSpPr/>
          <p:nvPr/>
        </p:nvSpPr>
        <p:spPr>
          <a:xfrm>
            <a:off x="10262278" y="4621107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Блок-схема: документ 135">
            <a:extLst>
              <a:ext uri="{FF2B5EF4-FFF2-40B4-BE49-F238E27FC236}">
                <a16:creationId xmlns:a16="http://schemas.microsoft.com/office/drawing/2014/main" id="{CF893740-942D-4110-A726-A24A5BD121A2}"/>
              </a:ext>
            </a:extLst>
          </p:cNvPr>
          <p:cNvSpPr/>
          <p:nvPr/>
        </p:nvSpPr>
        <p:spPr>
          <a:xfrm>
            <a:off x="10281679" y="6134127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Блок-схема: документ 137">
            <a:extLst>
              <a:ext uri="{FF2B5EF4-FFF2-40B4-BE49-F238E27FC236}">
                <a16:creationId xmlns:a16="http://schemas.microsoft.com/office/drawing/2014/main" id="{2CBC2EC5-14CB-42CE-AA18-42BC2DF7F60C}"/>
              </a:ext>
            </a:extLst>
          </p:cNvPr>
          <p:cNvSpPr/>
          <p:nvPr/>
        </p:nvSpPr>
        <p:spPr>
          <a:xfrm>
            <a:off x="11695621" y="6134127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Прямоугольник 142">
            <a:extLst>
              <a:ext uri="{FF2B5EF4-FFF2-40B4-BE49-F238E27FC236}">
                <a16:creationId xmlns:a16="http://schemas.microsoft.com/office/drawing/2014/main" id="{DE1406B4-590C-40E6-80DA-4A70169DFF72}"/>
              </a:ext>
            </a:extLst>
          </p:cNvPr>
          <p:cNvSpPr/>
          <p:nvPr/>
        </p:nvSpPr>
        <p:spPr>
          <a:xfrm>
            <a:off x="10682910" y="1362210"/>
            <a:ext cx="1171543" cy="607821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Публикация итогов ШЭ и рейтинговой таблицы </a:t>
            </a:r>
          </a:p>
        </p:txBody>
      </p:sp>
      <p:sp>
        <p:nvSpPr>
          <p:cNvPr id="147" name="Блок-схема: документ 146">
            <a:extLst>
              <a:ext uri="{FF2B5EF4-FFF2-40B4-BE49-F238E27FC236}">
                <a16:creationId xmlns:a16="http://schemas.microsoft.com/office/drawing/2014/main" id="{3D88DCCC-CE5E-40AC-8E2E-B0EBF6EF548E}"/>
              </a:ext>
            </a:extLst>
          </p:cNvPr>
          <p:cNvSpPr/>
          <p:nvPr/>
        </p:nvSpPr>
        <p:spPr>
          <a:xfrm>
            <a:off x="11689671" y="1846585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Овал 147">
            <a:extLst>
              <a:ext uri="{FF2B5EF4-FFF2-40B4-BE49-F238E27FC236}">
                <a16:creationId xmlns:a16="http://schemas.microsoft.com/office/drawing/2014/main" id="{7AF9E723-5F45-44B3-B2AB-69B4F9F38BAF}"/>
              </a:ext>
            </a:extLst>
          </p:cNvPr>
          <p:cNvSpPr/>
          <p:nvPr/>
        </p:nvSpPr>
        <p:spPr>
          <a:xfrm>
            <a:off x="10567242" y="791897"/>
            <a:ext cx="1410299" cy="3696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Участники МЭ </a:t>
            </a:r>
            <a:r>
              <a:rPr lang="ru-RU" sz="1000" b="1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000" b="1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9" name="Прямая со стрелкой 148">
            <a:extLst>
              <a:ext uri="{FF2B5EF4-FFF2-40B4-BE49-F238E27FC236}">
                <a16:creationId xmlns:a16="http://schemas.microsoft.com/office/drawing/2014/main" id="{53D301C8-D0A3-49AF-99EF-57045E713F45}"/>
              </a:ext>
            </a:extLst>
          </p:cNvPr>
          <p:cNvCxnSpPr>
            <a:cxnSpLocks/>
            <a:stCxn id="143" idx="0"/>
            <a:endCxn id="148" idx="4"/>
          </p:cNvCxnSpPr>
          <p:nvPr/>
        </p:nvCxnSpPr>
        <p:spPr>
          <a:xfrm flipV="1">
            <a:off x="11268682" y="1161578"/>
            <a:ext cx="3710" cy="200632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Блок-схема: документ 150">
            <a:extLst>
              <a:ext uri="{FF2B5EF4-FFF2-40B4-BE49-F238E27FC236}">
                <a16:creationId xmlns:a16="http://schemas.microsoft.com/office/drawing/2014/main" id="{4118803B-63D4-4F01-9F6E-2545C4AA1C9C}"/>
              </a:ext>
            </a:extLst>
          </p:cNvPr>
          <p:cNvSpPr/>
          <p:nvPr/>
        </p:nvSpPr>
        <p:spPr>
          <a:xfrm>
            <a:off x="539167" y="6568784"/>
            <a:ext cx="199591" cy="157453"/>
          </a:xfrm>
          <a:prstGeom prst="flowChartDocument">
            <a:avLst/>
          </a:prstGeom>
          <a:solidFill>
            <a:srgbClr val="1271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Прямоугольник 151">
            <a:extLst>
              <a:ext uri="{FF2B5EF4-FFF2-40B4-BE49-F238E27FC236}">
                <a16:creationId xmlns:a16="http://schemas.microsoft.com/office/drawing/2014/main" id="{2DD675DA-5348-487C-8946-912DBE96076A}"/>
              </a:ext>
            </a:extLst>
          </p:cNvPr>
          <p:cNvSpPr/>
          <p:nvPr/>
        </p:nvSpPr>
        <p:spPr>
          <a:xfrm>
            <a:off x="769216" y="6476566"/>
            <a:ext cx="3857293" cy="321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Шаблоны документов  </a:t>
            </a:r>
          </a:p>
        </p:txBody>
      </p:sp>
      <p:cxnSp>
        <p:nvCxnSpPr>
          <p:cNvPr id="153" name="Соединительная линия уступом 267">
            <a:extLst>
              <a:ext uri="{FF2B5EF4-FFF2-40B4-BE49-F238E27FC236}">
                <a16:creationId xmlns:a16="http://schemas.microsoft.com/office/drawing/2014/main" id="{8F201973-B10F-4372-84B3-16A180FE418A}"/>
              </a:ext>
            </a:extLst>
          </p:cNvPr>
          <p:cNvCxnSpPr>
            <a:cxnSpLocks/>
            <a:stCxn id="89" idx="3"/>
            <a:endCxn id="250" idx="0"/>
          </p:cNvCxnSpPr>
          <p:nvPr/>
        </p:nvCxnSpPr>
        <p:spPr>
          <a:xfrm>
            <a:off x="9069085" y="2468615"/>
            <a:ext cx="785562" cy="1626673"/>
          </a:xfrm>
          <a:prstGeom prst="bentConnector2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>
            <a:extLst>
              <a:ext uri="{FF2B5EF4-FFF2-40B4-BE49-F238E27FC236}">
                <a16:creationId xmlns:a16="http://schemas.microsoft.com/office/drawing/2014/main" id="{AE9C1915-751C-4A0B-9982-F7B3D032B4D5}"/>
              </a:ext>
            </a:extLst>
          </p:cNvPr>
          <p:cNvCxnSpPr>
            <a:cxnSpLocks/>
            <a:stCxn id="29" idx="2"/>
            <a:endCxn id="34" idx="0"/>
          </p:cNvCxnSpPr>
          <p:nvPr/>
        </p:nvCxnSpPr>
        <p:spPr>
          <a:xfrm flipH="1">
            <a:off x="1411214" y="2788532"/>
            <a:ext cx="5182" cy="295773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 стрелкой 143">
            <a:extLst>
              <a:ext uri="{FF2B5EF4-FFF2-40B4-BE49-F238E27FC236}">
                <a16:creationId xmlns:a16="http://schemas.microsoft.com/office/drawing/2014/main" id="{C5CF8653-98A6-43A4-8225-2ACF2D71547D}"/>
              </a:ext>
            </a:extLst>
          </p:cNvPr>
          <p:cNvCxnSpPr>
            <a:cxnSpLocks/>
            <a:stCxn id="37" idx="3"/>
            <a:endCxn id="52" idx="1"/>
          </p:cNvCxnSpPr>
          <p:nvPr/>
        </p:nvCxnSpPr>
        <p:spPr>
          <a:xfrm>
            <a:off x="3479022" y="3407265"/>
            <a:ext cx="204604" cy="938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>
            <a:extLst>
              <a:ext uri="{FF2B5EF4-FFF2-40B4-BE49-F238E27FC236}">
                <a16:creationId xmlns:a16="http://schemas.microsoft.com/office/drawing/2014/main" id="{6BB90A6B-EC1C-4D4A-8121-A599B27B7807}"/>
              </a:ext>
            </a:extLst>
          </p:cNvPr>
          <p:cNvCxnSpPr>
            <a:cxnSpLocks/>
            <a:stCxn id="250" idx="2"/>
            <a:endCxn id="95" idx="0"/>
          </p:cNvCxnSpPr>
          <p:nvPr/>
        </p:nvCxnSpPr>
        <p:spPr>
          <a:xfrm>
            <a:off x="9854647" y="4746723"/>
            <a:ext cx="1649" cy="964619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Прямоугольник 183">
            <a:extLst>
              <a:ext uri="{FF2B5EF4-FFF2-40B4-BE49-F238E27FC236}">
                <a16:creationId xmlns:a16="http://schemas.microsoft.com/office/drawing/2014/main" id="{8F780E52-D29C-4896-B40B-CC1B6B276588}"/>
              </a:ext>
            </a:extLst>
          </p:cNvPr>
          <p:cNvSpPr/>
          <p:nvPr/>
        </p:nvSpPr>
        <p:spPr>
          <a:xfrm>
            <a:off x="2265679" y="2138392"/>
            <a:ext cx="1213343" cy="649154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общественных наблюдателей</a:t>
            </a:r>
          </a:p>
        </p:txBody>
      </p:sp>
      <p:sp>
        <p:nvSpPr>
          <p:cNvPr id="194" name="Прямоугольник 193">
            <a:extLst>
              <a:ext uri="{FF2B5EF4-FFF2-40B4-BE49-F238E27FC236}">
                <a16:creationId xmlns:a16="http://schemas.microsoft.com/office/drawing/2014/main" id="{A2172963-246C-4BBD-B1DE-40647744132D}"/>
              </a:ext>
            </a:extLst>
          </p:cNvPr>
          <p:cNvSpPr/>
          <p:nvPr/>
        </p:nvSpPr>
        <p:spPr>
          <a:xfrm>
            <a:off x="3676554" y="2138392"/>
            <a:ext cx="1066108" cy="649152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Конкретизация состава жюри</a:t>
            </a:r>
          </a:p>
        </p:txBody>
      </p:sp>
      <p:cxnSp>
        <p:nvCxnSpPr>
          <p:cNvPr id="203" name="Прямая со стрелкой 202">
            <a:extLst>
              <a:ext uri="{FF2B5EF4-FFF2-40B4-BE49-F238E27FC236}">
                <a16:creationId xmlns:a16="http://schemas.microsoft.com/office/drawing/2014/main" id="{BB90AF59-B114-4788-A8EB-C9AF9CAB461A}"/>
              </a:ext>
            </a:extLst>
          </p:cNvPr>
          <p:cNvCxnSpPr>
            <a:cxnSpLocks/>
            <a:stCxn id="29" idx="3"/>
            <a:endCxn id="184" idx="1"/>
          </p:cNvCxnSpPr>
          <p:nvPr/>
        </p:nvCxnSpPr>
        <p:spPr>
          <a:xfrm flipV="1">
            <a:off x="2054235" y="2462969"/>
            <a:ext cx="211444" cy="3036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 стрелкой 203">
            <a:extLst>
              <a:ext uri="{FF2B5EF4-FFF2-40B4-BE49-F238E27FC236}">
                <a16:creationId xmlns:a16="http://schemas.microsoft.com/office/drawing/2014/main" id="{2CDECFBC-4108-4862-B6EA-8DF30524BB3C}"/>
              </a:ext>
            </a:extLst>
          </p:cNvPr>
          <p:cNvCxnSpPr>
            <a:cxnSpLocks/>
            <a:stCxn id="184" idx="3"/>
            <a:endCxn id="194" idx="1"/>
          </p:cNvCxnSpPr>
          <p:nvPr/>
        </p:nvCxnSpPr>
        <p:spPr>
          <a:xfrm flipV="1">
            <a:off x="3479022" y="2462968"/>
            <a:ext cx="197532" cy="1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Прямая со стрелкой 204">
            <a:extLst>
              <a:ext uri="{FF2B5EF4-FFF2-40B4-BE49-F238E27FC236}">
                <a16:creationId xmlns:a16="http://schemas.microsoft.com/office/drawing/2014/main" id="{5BB484AE-9596-479F-81F2-77EFAEA6C1A9}"/>
              </a:ext>
            </a:extLst>
          </p:cNvPr>
          <p:cNvCxnSpPr>
            <a:cxnSpLocks/>
            <a:stCxn id="194" idx="3"/>
            <a:endCxn id="62" idx="1"/>
          </p:cNvCxnSpPr>
          <p:nvPr/>
        </p:nvCxnSpPr>
        <p:spPr>
          <a:xfrm>
            <a:off x="4742662" y="2462968"/>
            <a:ext cx="212894" cy="1836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Блок-схема: документ 209">
            <a:extLst>
              <a:ext uri="{FF2B5EF4-FFF2-40B4-BE49-F238E27FC236}">
                <a16:creationId xmlns:a16="http://schemas.microsoft.com/office/drawing/2014/main" id="{5DD8EA6B-16CA-40E3-94EC-09D5502F3D3C}"/>
              </a:ext>
            </a:extLst>
          </p:cNvPr>
          <p:cNvSpPr/>
          <p:nvPr/>
        </p:nvSpPr>
        <p:spPr>
          <a:xfrm>
            <a:off x="11658967" y="2619180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Прямоугольник 213">
            <a:extLst>
              <a:ext uri="{FF2B5EF4-FFF2-40B4-BE49-F238E27FC236}">
                <a16:creationId xmlns:a16="http://schemas.microsoft.com/office/drawing/2014/main" id="{2BA39E93-7EC7-4989-AEBA-B229001017D1}"/>
              </a:ext>
            </a:extLst>
          </p:cNvPr>
          <p:cNvSpPr/>
          <p:nvPr/>
        </p:nvSpPr>
        <p:spPr>
          <a:xfrm>
            <a:off x="963591" y="314411"/>
            <a:ext cx="8080303" cy="4786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Стандарт организации школьного этапа </a:t>
            </a:r>
            <a:r>
              <a:rPr lang="ru-RU" sz="2800" b="1" dirty="0" err="1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ВсОШ</a:t>
            </a:r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* </a:t>
            </a:r>
          </a:p>
        </p:txBody>
      </p:sp>
    </p:spTree>
    <p:extLst>
      <p:ext uri="{BB962C8B-B14F-4D97-AF65-F5344CB8AC3E}">
        <p14:creationId xmlns:p14="http://schemas.microsoft.com/office/powerpoint/2010/main" val="4022545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D7024E13-4EDF-400B-89D9-09B22D556546}"/>
              </a:ext>
            </a:extLst>
          </p:cNvPr>
          <p:cNvCxnSpPr>
            <a:cxnSpLocks/>
          </p:cNvCxnSpPr>
          <p:nvPr/>
        </p:nvCxnSpPr>
        <p:spPr>
          <a:xfrm flipV="1">
            <a:off x="554128" y="2508692"/>
            <a:ext cx="11441619" cy="27514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21D252E4-75C4-4E82-ACC5-B674BF39AF91}"/>
              </a:ext>
            </a:extLst>
          </p:cNvPr>
          <p:cNvSpPr txBox="1">
            <a:spLocks/>
          </p:cNvSpPr>
          <p:nvPr/>
        </p:nvSpPr>
        <p:spPr>
          <a:xfrm>
            <a:off x="9201743" y="633569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7</a:t>
            </a:fld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DAB974-639F-4B52-997F-932E9BD0AAEE}"/>
              </a:ext>
            </a:extLst>
          </p:cNvPr>
          <p:cNvSpPr/>
          <p:nvPr/>
        </p:nvSpPr>
        <p:spPr>
          <a:xfrm>
            <a:off x="350915" y="995408"/>
            <a:ext cx="11638398" cy="5314959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6586325-EFFD-4125-BA86-6F26A8814226}"/>
              </a:ext>
            </a:extLst>
          </p:cNvPr>
          <p:cNvSpPr/>
          <p:nvPr/>
        </p:nvSpPr>
        <p:spPr>
          <a:xfrm rot="16200000">
            <a:off x="64413" y="2793346"/>
            <a:ext cx="903180" cy="443311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Оргкомитет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4DD7A3E-4549-4239-B6D7-DBA7DED379CC}"/>
              </a:ext>
            </a:extLst>
          </p:cNvPr>
          <p:cNvSpPr/>
          <p:nvPr/>
        </p:nvSpPr>
        <p:spPr>
          <a:xfrm rot="16200000">
            <a:off x="129145" y="3631391"/>
            <a:ext cx="773715" cy="443311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РПМК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B79AE66-BE39-4A2E-A9C2-BD056E163711}"/>
              </a:ext>
            </a:extLst>
          </p:cNvPr>
          <p:cNvSpPr/>
          <p:nvPr/>
        </p:nvSpPr>
        <p:spPr>
          <a:xfrm rot="16200000">
            <a:off x="89539" y="4445818"/>
            <a:ext cx="844160" cy="432334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 – МПО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EB4D797-25AC-40BA-A850-1E66992DE874}"/>
              </a:ext>
            </a:extLst>
          </p:cNvPr>
          <p:cNvSpPr/>
          <p:nvPr/>
        </p:nvSpPr>
        <p:spPr>
          <a:xfrm rot="16200000">
            <a:off x="220434" y="5159081"/>
            <a:ext cx="593339" cy="443310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Жюри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8F24923-2D16-4CC1-A55A-C628E180F0A3}"/>
              </a:ext>
            </a:extLst>
          </p:cNvPr>
          <p:cNvCxnSpPr/>
          <p:nvPr/>
        </p:nvCxnSpPr>
        <p:spPr>
          <a:xfrm>
            <a:off x="389720" y="3457280"/>
            <a:ext cx="11565711" cy="0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DABB01C7-1B2D-49CD-A57E-7CBDABAD3441}"/>
              </a:ext>
            </a:extLst>
          </p:cNvPr>
          <p:cNvCxnSpPr/>
          <p:nvPr/>
        </p:nvCxnSpPr>
        <p:spPr>
          <a:xfrm>
            <a:off x="379232" y="4267425"/>
            <a:ext cx="11565711" cy="0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299A2E1-001D-4178-9D7F-688124F3DB29}"/>
              </a:ext>
            </a:extLst>
          </p:cNvPr>
          <p:cNvCxnSpPr>
            <a:cxnSpLocks/>
          </p:cNvCxnSpPr>
          <p:nvPr/>
        </p:nvCxnSpPr>
        <p:spPr>
          <a:xfrm flipV="1">
            <a:off x="395461" y="5060104"/>
            <a:ext cx="11569527" cy="10416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27429E0B-23E6-4880-9A1F-8DE8CCCF418A}"/>
              </a:ext>
            </a:extLst>
          </p:cNvPr>
          <p:cNvCxnSpPr/>
          <p:nvPr/>
        </p:nvCxnSpPr>
        <p:spPr>
          <a:xfrm>
            <a:off x="389720" y="5667343"/>
            <a:ext cx="11565711" cy="0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4293688-3A4E-4C25-8D8B-8E9E44E26CDB}"/>
              </a:ext>
            </a:extLst>
          </p:cNvPr>
          <p:cNvSpPr/>
          <p:nvPr/>
        </p:nvSpPr>
        <p:spPr>
          <a:xfrm>
            <a:off x="1688581" y="2663344"/>
            <a:ext cx="1351191" cy="619258"/>
          </a:xfrm>
          <a:prstGeom prst="rect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ОТМ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35FDF4B-B6DF-4AC3-AB07-14EBD75807D1}"/>
              </a:ext>
            </a:extLst>
          </p:cNvPr>
          <p:cNvSpPr/>
          <p:nvPr/>
        </p:nvSpPr>
        <p:spPr>
          <a:xfrm>
            <a:off x="3866906" y="1762297"/>
            <a:ext cx="1285587" cy="654935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руководителей, участников и родителей 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445F93E-7998-406B-9ACD-A36F5CE82022}"/>
              </a:ext>
            </a:extLst>
          </p:cNvPr>
          <p:cNvSpPr/>
          <p:nvPr/>
        </p:nvSpPr>
        <p:spPr>
          <a:xfrm>
            <a:off x="3866906" y="2663343"/>
            <a:ext cx="1280645" cy="634467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 согласий на обработку ПД  + ознакомление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445A456B-728E-41CB-BF6F-732318B6E187}"/>
              </a:ext>
            </a:extLst>
          </p:cNvPr>
          <p:cNvSpPr/>
          <p:nvPr/>
        </p:nvSpPr>
        <p:spPr>
          <a:xfrm>
            <a:off x="3866906" y="4380614"/>
            <a:ext cx="1285587" cy="597034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и тиражирование материалов МЭ ВсОШ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EEF2BFB4-F78F-4B12-873E-1135CDA87F23}"/>
              </a:ext>
            </a:extLst>
          </p:cNvPr>
          <p:cNvSpPr/>
          <p:nvPr/>
        </p:nvSpPr>
        <p:spPr>
          <a:xfrm>
            <a:off x="6786612" y="5132321"/>
            <a:ext cx="1280566" cy="453259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работ и заполнение протокола +АО 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A2341F0A-9CE1-4EC0-B217-A8C781281FCD}"/>
              </a:ext>
            </a:extLst>
          </p:cNvPr>
          <p:cNvSpPr/>
          <p:nvPr/>
        </p:nvSpPr>
        <p:spPr>
          <a:xfrm>
            <a:off x="9188226" y="5745456"/>
            <a:ext cx="1272785" cy="492694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апелляций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2679E261-9201-4FA5-ADEE-3D56E1AE2A8A}"/>
              </a:ext>
            </a:extLst>
          </p:cNvPr>
          <p:cNvSpPr/>
          <p:nvPr/>
        </p:nvSpPr>
        <p:spPr>
          <a:xfrm>
            <a:off x="10693399" y="5745456"/>
            <a:ext cx="1174661" cy="501027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Заседание АК, направление протокола 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25B261A1-B243-425F-B8B4-8C8D2DFA83B6}"/>
              </a:ext>
            </a:extLst>
          </p:cNvPr>
          <p:cNvSpPr/>
          <p:nvPr/>
        </p:nvSpPr>
        <p:spPr>
          <a:xfrm>
            <a:off x="10693400" y="2663342"/>
            <a:ext cx="1174660" cy="645054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протоколов  апелляции </a:t>
            </a:r>
          </a:p>
        </p:txBody>
      </p:sp>
      <p:cxnSp>
        <p:nvCxnSpPr>
          <p:cNvPr id="119" name="Прямая со стрелкой 118">
            <a:extLst>
              <a:ext uri="{FF2B5EF4-FFF2-40B4-BE49-F238E27FC236}">
                <a16:creationId xmlns:a16="http://schemas.microsoft.com/office/drawing/2014/main" id="{C0AF071D-7CDE-4288-ACED-37536EA1AB5F}"/>
              </a:ext>
            </a:extLst>
          </p:cNvPr>
          <p:cNvCxnSpPr>
            <a:cxnSpLocks/>
            <a:stCxn id="95" idx="3"/>
            <a:endCxn id="96" idx="1"/>
          </p:cNvCxnSpPr>
          <p:nvPr/>
        </p:nvCxnSpPr>
        <p:spPr>
          <a:xfrm>
            <a:off x="10461011" y="5991803"/>
            <a:ext cx="232388" cy="4167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вал 64">
            <a:extLst>
              <a:ext uri="{FF2B5EF4-FFF2-40B4-BE49-F238E27FC236}">
                <a16:creationId xmlns:a16="http://schemas.microsoft.com/office/drawing/2014/main" id="{3363AF46-E1A3-4EBE-918F-3A73A88F2FF4}"/>
              </a:ext>
            </a:extLst>
          </p:cNvPr>
          <p:cNvSpPr/>
          <p:nvPr/>
        </p:nvSpPr>
        <p:spPr>
          <a:xfrm>
            <a:off x="371435" y="290561"/>
            <a:ext cx="396869" cy="356839"/>
          </a:xfrm>
          <a:prstGeom prst="ellipse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93" name="Прямая соединительная линия 92">
            <a:extLst>
              <a:ext uri="{FF2B5EF4-FFF2-40B4-BE49-F238E27FC236}">
                <a16:creationId xmlns:a16="http://schemas.microsoft.com/office/drawing/2014/main" id="{5299A2E1-001D-4178-9D7F-688124F3DB29}"/>
              </a:ext>
            </a:extLst>
          </p:cNvPr>
          <p:cNvCxnSpPr>
            <a:cxnSpLocks/>
          </p:cNvCxnSpPr>
          <p:nvPr/>
        </p:nvCxnSpPr>
        <p:spPr>
          <a:xfrm flipV="1">
            <a:off x="312185" y="1666718"/>
            <a:ext cx="11677128" cy="27514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6EB4D797-25AC-40BA-A850-1E66992DE874}"/>
              </a:ext>
            </a:extLst>
          </p:cNvPr>
          <p:cNvSpPr/>
          <p:nvPr/>
        </p:nvSpPr>
        <p:spPr>
          <a:xfrm rot="16200000">
            <a:off x="43691" y="1871965"/>
            <a:ext cx="944619" cy="443311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ОМСУ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Организатор 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BB33C8E4-4739-4770-BBB8-4EF6483A5525}"/>
              </a:ext>
            </a:extLst>
          </p:cNvPr>
          <p:cNvSpPr/>
          <p:nvPr/>
        </p:nvSpPr>
        <p:spPr>
          <a:xfrm>
            <a:off x="6791844" y="4377808"/>
            <a:ext cx="1271627" cy="597034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и кодирование работ</a:t>
            </a:r>
          </a:p>
        </p:txBody>
      </p:sp>
      <p:sp>
        <p:nvSpPr>
          <p:cNvPr id="250" name="Прямоугольник 249">
            <a:extLst>
              <a:ext uri="{FF2B5EF4-FFF2-40B4-BE49-F238E27FC236}">
                <a16:creationId xmlns:a16="http://schemas.microsoft.com/office/drawing/2014/main" id="{EEF2BFB4-F78F-4B12-873E-1135CDA87F23}"/>
              </a:ext>
            </a:extLst>
          </p:cNvPr>
          <p:cNvSpPr/>
          <p:nvPr/>
        </p:nvSpPr>
        <p:spPr>
          <a:xfrm>
            <a:off x="9188226" y="5132321"/>
            <a:ext cx="1272785" cy="446495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заданий и показ работ</a:t>
            </a:r>
          </a:p>
        </p:txBody>
      </p:sp>
      <p:sp>
        <p:nvSpPr>
          <p:cNvPr id="258" name="Прямоугольник 257">
            <a:extLst>
              <a:ext uri="{FF2B5EF4-FFF2-40B4-BE49-F238E27FC236}">
                <a16:creationId xmlns:a16="http://schemas.microsoft.com/office/drawing/2014/main" id="{BB33C8E4-4739-4770-BBB8-4EF6483A5525}"/>
              </a:ext>
            </a:extLst>
          </p:cNvPr>
          <p:cNvSpPr/>
          <p:nvPr/>
        </p:nvSpPr>
        <p:spPr>
          <a:xfrm>
            <a:off x="9180366" y="1762296"/>
            <a:ext cx="1285587" cy="668283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Публикация предварит. результатов: рейтинг - таблицы</a:t>
            </a:r>
          </a:p>
        </p:txBody>
      </p:sp>
      <p:cxnSp>
        <p:nvCxnSpPr>
          <p:cNvPr id="277" name="Соединительная линия уступом 276"/>
          <p:cNvCxnSpPr>
            <a:cxnSpLocks/>
            <a:stCxn id="94" idx="3"/>
            <a:endCxn id="159" idx="1"/>
          </p:cNvCxnSpPr>
          <p:nvPr/>
        </p:nvCxnSpPr>
        <p:spPr>
          <a:xfrm flipV="1">
            <a:off x="8067178" y="3842468"/>
            <a:ext cx="405178" cy="1516483"/>
          </a:xfrm>
          <a:prstGeom prst="bentConnector3">
            <a:avLst>
              <a:gd name="adj1" fmla="val 50000"/>
            </a:avLst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B4293688-3A4E-4C25-8D8B-8E9E44E26CDB}"/>
              </a:ext>
            </a:extLst>
          </p:cNvPr>
          <p:cNvSpPr/>
          <p:nvPr/>
        </p:nvSpPr>
        <p:spPr>
          <a:xfrm>
            <a:off x="2486142" y="1100610"/>
            <a:ext cx="1356132" cy="489670"/>
          </a:xfrm>
          <a:prstGeom prst="rect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Утверждение ОТМ, заданий </a:t>
            </a: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B4293688-3A4E-4C25-8D8B-8E9E44E26CDB}"/>
              </a:ext>
            </a:extLst>
          </p:cNvPr>
          <p:cNvSpPr/>
          <p:nvPr/>
        </p:nvSpPr>
        <p:spPr>
          <a:xfrm>
            <a:off x="1688581" y="3548741"/>
            <a:ext cx="1351191" cy="645055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заданий/критериев оценивания/</a:t>
            </a:r>
          </a:p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 </a:t>
            </a:r>
          </a:p>
        </p:txBody>
      </p:sp>
      <p:cxnSp>
        <p:nvCxnSpPr>
          <p:cNvPr id="88" name="Соединительная линия уступом 87"/>
          <p:cNvCxnSpPr>
            <a:cxnSpLocks/>
            <a:stCxn id="75" idx="3"/>
            <a:endCxn id="34" idx="0"/>
          </p:cNvCxnSpPr>
          <p:nvPr/>
        </p:nvCxnSpPr>
        <p:spPr>
          <a:xfrm>
            <a:off x="3842274" y="1345445"/>
            <a:ext cx="667426" cy="416852"/>
          </a:xfrm>
          <a:prstGeom prst="bentConnector2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>
            <a:cxnSpLocks/>
            <a:stCxn id="34" idx="2"/>
            <a:endCxn id="37" idx="0"/>
          </p:cNvCxnSpPr>
          <p:nvPr/>
        </p:nvCxnSpPr>
        <p:spPr>
          <a:xfrm flipH="1">
            <a:off x="4507229" y="2417232"/>
            <a:ext cx="2471" cy="246111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Прямоугольник 142">
            <a:extLst>
              <a:ext uri="{FF2B5EF4-FFF2-40B4-BE49-F238E27FC236}">
                <a16:creationId xmlns:a16="http://schemas.microsoft.com/office/drawing/2014/main" id="{34A1AF10-94CA-456F-A1B1-B36FDB229564}"/>
              </a:ext>
            </a:extLst>
          </p:cNvPr>
          <p:cNvSpPr/>
          <p:nvPr/>
        </p:nvSpPr>
        <p:spPr>
          <a:xfrm>
            <a:off x="5355323" y="4377809"/>
            <a:ext cx="1210327" cy="597034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МЭ  ВсОШ</a:t>
            </a: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:a16="http://schemas.microsoft.com/office/drawing/2014/main" id="{4FCFD68B-8A7A-4972-9B10-BC8181A893F1}"/>
              </a:ext>
            </a:extLst>
          </p:cNvPr>
          <p:cNvSpPr/>
          <p:nvPr/>
        </p:nvSpPr>
        <p:spPr>
          <a:xfrm>
            <a:off x="8472356" y="3519082"/>
            <a:ext cx="1006075" cy="646771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Выборочная перепроверка работ </a:t>
            </a:r>
          </a:p>
        </p:txBody>
      </p:sp>
      <p:cxnSp>
        <p:nvCxnSpPr>
          <p:cNvPr id="152" name="Прямая со стрелкой 151"/>
          <p:cNvCxnSpPr>
            <a:cxnSpLocks/>
            <a:stCxn id="94" idx="3"/>
            <a:endCxn id="250" idx="1"/>
          </p:cNvCxnSpPr>
          <p:nvPr/>
        </p:nvCxnSpPr>
        <p:spPr>
          <a:xfrm flipV="1">
            <a:off x="8067178" y="5355569"/>
            <a:ext cx="1121048" cy="3382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Прямоугольник 195"/>
          <p:cNvSpPr/>
          <p:nvPr/>
        </p:nvSpPr>
        <p:spPr>
          <a:xfrm>
            <a:off x="312185" y="6554678"/>
            <a:ext cx="10569775" cy="2619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95" name="Прямая со стрелкой 194"/>
          <p:cNvCxnSpPr>
            <a:cxnSpLocks/>
            <a:stCxn id="250" idx="2"/>
            <a:endCxn id="95" idx="0"/>
          </p:cNvCxnSpPr>
          <p:nvPr/>
        </p:nvCxnSpPr>
        <p:spPr>
          <a:xfrm>
            <a:off x="9824619" y="5578816"/>
            <a:ext cx="0" cy="166640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Прямая со стрелкой 239"/>
          <p:cNvCxnSpPr>
            <a:cxnSpLocks/>
            <a:stCxn id="96" idx="0"/>
            <a:endCxn id="99" idx="2"/>
          </p:cNvCxnSpPr>
          <p:nvPr/>
        </p:nvCxnSpPr>
        <p:spPr>
          <a:xfrm flipV="1">
            <a:off x="11280730" y="3308396"/>
            <a:ext cx="0" cy="2437060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Прямая со стрелкой 244"/>
          <p:cNvCxnSpPr>
            <a:cxnSpLocks/>
            <a:stCxn id="92" idx="2"/>
            <a:endCxn id="94" idx="0"/>
          </p:cNvCxnSpPr>
          <p:nvPr/>
        </p:nvCxnSpPr>
        <p:spPr>
          <a:xfrm flipH="1">
            <a:off x="7426895" y="4974842"/>
            <a:ext cx="763" cy="157479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F53C249E-1133-48CE-97CB-623D92171AF8}"/>
              </a:ext>
            </a:extLst>
          </p:cNvPr>
          <p:cNvSpPr/>
          <p:nvPr/>
        </p:nvSpPr>
        <p:spPr>
          <a:xfrm rot="16200000">
            <a:off x="193226" y="1075261"/>
            <a:ext cx="645544" cy="443312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РОИВ 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F4500E88-6CDA-427B-A9B1-5B42C4EE138E}"/>
              </a:ext>
            </a:extLst>
          </p:cNvPr>
          <p:cNvSpPr/>
          <p:nvPr/>
        </p:nvSpPr>
        <p:spPr>
          <a:xfrm>
            <a:off x="943211" y="286932"/>
            <a:ext cx="8016406" cy="4786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Стандарт организации муниципального этапа </a:t>
            </a:r>
            <a:r>
              <a:rPr lang="ru-RU" sz="2800" b="1" dirty="0" err="1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ВсОШ</a:t>
            </a:r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2" name="Овал 81">
            <a:extLst>
              <a:ext uri="{FF2B5EF4-FFF2-40B4-BE49-F238E27FC236}">
                <a16:creationId xmlns:a16="http://schemas.microsoft.com/office/drawing/2014/main" id="{F01588AF-CD00-4E25-B9BD-B18E6AB17BD6}"/>
              </a:ext>
            </a:extLst>
          </p:cNvPr>
          <p:cNvSpPr/>
          <p:nvPr/>
        </p:nvSpPr>
        <p:spPr>
          <a:xfrm>
            <a:off x="823753" y="1183699"/>
            <a:ext cx="1398547" cy="3344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 РОИВ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B19DF882-724C-46A6-9421-F4685EB9C53A}"/>
              </a:ext>
            </a:extLst>
          </p:cNvPr>
          <p:cNvSpPr/>
          <p:nvPr/>
        </p:nvSpPr>
        <p:spPr>
          <a:xfrm>
            <a:off x="863064" y="1762296"/>
            <a:ext cx="1319925" cy="649747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Издание Приказа МОУО</a:t>
            </a:r>
          </a:p>
        </p:txBody>
      </p:sp>
      <p:sp>
        <p:nvSpPr>
          <p:cNvPr id="78" name="Блок-схема: документ 77">
            <a:extLst>
              <a:ext uri="{FF2B5EF4-FFF2-40B4-BE49-F238E27FC236}">
                <a16:creationId xmlns:a16="http://schemas.microsoft.com/office/drawing/2014/main" id="{CF4DB763-A5FE-4986-9A71-9139A5B1A618}"/>
              </a:ext>
            </a:extLst>
          </p:cNvPr>
          <p:cNvSpPr/>
          <p:nvPr/>
        </p:nvSpPr>
        <p:spPr>
          <a:xfrm>
            <a:off x="539167" y="6568784"/>
            <a:ext cx="199591" cy="157453"/>
          </a:xfrm>
          <a:prstGeom prst="flowChartDocument">
            <a:avLst/>
          </a:prstGeom>
          <a:solidFill>
            <a:srgbClr val="1271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1684EAB1-8DD9-4F08-9FCF-5E183A95B192}"/>
              </a:ext>
            </a:extLst>
          </p:cNvPr>
          <p:cNvSpPr/>
          <p:nvPr/>
        </p:nvSpPr>
        <p:spPr>
          <a:xfrm>
            <a:off x="769216" y="6476566"/>
            <a:ext cx="3857293" cy="321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Шаблоны документов  </a:t>
            </a:r>
          </a:p>
        </p:txBody>
      </p:sp>
      <p:cxnSp>
        <p:nvCxnSpPr>
          <p:cNvPr id="97" name="Прямая со стрелкой 96">
            <a:extLst>
              <a:ext uri="{FF2B5EF4-FFF2-40B4-BE49-F238E27FC236}">
                <a16:creationId xmlns:a16="http://schemas.microsoft.com/office/drawing/2014/main" id="{17A7D4E4-F628-44CC-BD4D-AD937C6487C9}"/>
              </a:ext>
            </a:extLst>
          </p:cNvPr>
          <p:cNvCxnSpPr>
            <a:cxnSpLocks/>
            <a:stCxn id="37" idx="2"/>
            <a:endCxn id="63" idx="0"/>
          </p:cNvCxnSpPr>
          <p:nvPr/>
        </p:nvCxnSpPr>
        <p:spPr>
          <a:xfrm>
            <a:off x="4507229" y="3297810"/>
            <a:ext cx="2471" cy="1082804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id="{DBE9AA66-1F6F-4F87-93F8-873E5657D6B0}"/>
              </a:ext>
            </a:extLst>
          </p:cNvPr>
          <p:cNvCxnSpPr>
            <a:cxnSpLocks/>
            <a:stCxn id="250" idx="0"/>
            <a:endCxn id="258" idx="2"/>
          </p:cNvCxnSpPr>
          <p:nvPr/>
        </p:nvCxnSpPr>
        <p:spPr>
          <a:xfrm flipH="1" flipV="1">
            <a:off x="9823160" y="2430579"/>
            <a:ext cx="1459" cy="2701742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1A16E055-ECE3-4981-B449-562B335AAC93}"/>
              </a:ext>
            </a:extLst>
          </p:cNvPr>
          <p:cNvCxnSpPr>
            <a:cxnSpLocks/>
          </p:cNvCxnSpPr>
          <p:nvPr/>
        </p:nvCxnSpPr>
        <p:spPr>
          <a:xfrm flipH="1">
            <a:off x="11991975" y="1083120"/>
            <a:ext cx="1110" cy="5212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>
            <a:extLst>
              <a:ext uri="{FF2B5EF4-FFF2-40B4-BE49-F238E27FC236}">
                <a16:creationId xmlns:a16="http://schemas.microsoft.com/office/drawing/2014/main" id="{360BA777-34E7-47E5-81B7-B7E5D24D779C}"/>
              </a:ext>
            </a:extLst>
          </p:cNvPr>
          <p:cNvCxnSpPr>
            <a:cxnSpLocks/>
            <a:stCxn id="82" idx="4"/>
            <a:endCxn id="84" idx="0"/>
          </p:cNvCxnSpPr>
          <p:nvPr/>
        </p:nvCxnSpPr>
        <p:spPr>
          <a:xfrm>
            <a:off x="1523027" y="1518175"/>
            <a:ext cx="0" cy="244121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3DD031EF-6413-495A-8F36-6AC38EDAE379}"/>
              </a:ext>
            </a:extLst>
          </p:cNvPr>
          <p:cNvSpPr/>
          <p:nvPr/>
        </p:nvSpPr>
        <p:spPr>
          <a:xfrm rot="16200000">
            <a:off x="194333" y="5780445"/>
            <a:ext cx="645542" cy="443309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</a:t>
            </a: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997FFF76-0BF5-4B03-B433-9E8010531085}"/>
              </a:ext>
            </a:extLst>
          </p:cNvPr>
          <p:cNvSpPr/>
          <p:nvPr/>
        </p:nvSpPr>
        <p:spPr>
          <a:xfrm>
            <a:off x="10668973" y="1161793"/>
            <a:ext cx="1228687" cy="3696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Участники РЭ </a:t>
            </a:r>
            <a:r>
              <a:rPr lang="ru-RU" sz="1000" b="1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endParaRPr lang="ru-RU" sz="1000" b="1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5E5F854A-8B47-41FE-9E67-4FE04BBC85C4}"/>
              </a:ext>
            </a:extLst>
          </p:cNvPr>
          <p:cNvSpPr/>
          <p:nvPr/>
        </p:nvSpPr>
        <p:spPr>
          <a:xfrm>
            <a:off x="10693398" y="1772344"/>
            <a:ext cx="1174661" cy="647564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Утверждение и публикация итогов МЭ</a:t>
            </a:r>
          </a:p>
        </p:txBody>
      </p:sp>
      <p:cxnSp>
        <p:nvCxnSpPr>
          <p:cNvPr id="134" name="Соединитель: уступ 133">
            <a:extLst>
              <a:ext uri="{FF2B5EF4-FFF2-40B4-BE49-F238E27FC236}">
                <a16:creationId xmlns:a16="http://schemas.microsoft.com/office/drawing/2014/main" id="{CE3DBDB0-C112-4717-B0D3-D934FFECBC53}"/>
              </a:ext>
            </a:extLst>
          </p:cNvPr>
          <p:cNvCxnSpPr>
            <a:stCxn id="84" idx="2"/>
            <a:endCxn id="29" idx="1"/>
          </p:cNvCxnSpPr>
          <p:nvPr/>
        </p:nvCxnSpPr>
        <p:spPr>
          <a:xfrm rot="16200000" flipH="1">
            <a:off x="1325339" y="2609731"/>
            <a:ext cx="560930" cy="165554"/>
          </a:xfrm>
          <a:prstGeom prst="bentConnector2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Соединитель: уступ 135">
            <a:extLst>
              <a:ext uri="{FF2B5EF4-FFF2-40B4-BE49-F238E27FC236}">
                <a16:creationId xmlns:a16="http://schemas.microsoft.com/office/drawing/2014/main" id="{CF2387D4-F94F-4C49-9C7C-1B3859226ACB}"/>
              </a:ext>
            </a:extLst>
          </p:cNvPr>
          <p:cNvCxnSpPr>
            <a:stCxn id="84" idx="2"/>
            <a:endCxn id="81" idx="1"/>
          </p:cNvCxnSpPr>
          <p:nvPr/>
        </p:nvCxnSpPr>
        <p:spPr>
          <a:xfrm rot="16200000" flipH="1">
            <a:off x="876191" y="3058879"/>
            <a:ext cx="1459226" cy="165554"/>
          </a:xfrm>
          <a:prstGeom prst="bentConnector2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Соединитель: уступ 137">
            <a:extLst>
              <a:ext uri="{FF2B5EF4-FFF2-40B4-BE49-F238E27FC236}">
                <a16:creationId xmlns:a16="http://schemas.microsoft.com/office/drawing/2014/main" id="{D7FDE3F5-EAA9-4ABB-A00A-F297F9651D09}"/>
              </a:ext>
            </a:extLst>
          </p:cNvPr>
          <p:cNvCxnSpPr>
            <a:stCxn id="29" idx="3"/>
            <a:endCxn id="75" idx="2"/>
          </p:cNvCxnSpPr>
          <p:nvPr/>
        </p:nvCxnSpPr>
        <p:spPr>
          <a:xfrm flipV="1">
            <a:off x="3039772" y="1590280"/>
            <a:ext cx="124436" cy="1382693"/>
          </a:xfrm>
          <a:prstGeom prst="bentConnector2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Соединитель: уступ 139">
            <a:extLst>
              <a:ext uri="{FF2B5EF4-FFF2-40B4-BE49-F238E27FC236}">
                <a16:creationId xmlns:a16="http://schemas.microsoft.com/office/drawing/2014/main" id="{44DB2B72-5CBC-4CA2-8F2F-A73D19750BF4}"/>
              </a:ext>
            </a:extLst>
          </p:cNvPr>
          <p:cNvCxnSpPr>
            <a:stCxn id="81" idx="3"/>
            <a:endCxn id="75" idx="2"/>
          </p:cNvCxnSpPr>
          <p:nvPr/>
        </p:nvCxnSpPr>
        <p:spPr>
          <a:xfrm flipV="1">
            <a:off x="3039772" y="1590280"/>
            <a:ext cx="124436" cy="2280989"/>
          </a:xfrm>
          <a:prstGeom prst="bentConnector2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 стрелкой 146">
            <a:extLst>
              <a:ext uri="{FF2B5EF4-FFF2-40B4-BE49-F238E27FC236}">
                <a16:creationId xmlns:a16="http://schemas.microsoft.com/office/drawing/2014/main" id="{DA2D5734-6C20-4C36-A4F0-EEB8FA17F66E}"/>
              </a:ext>
            </a:extLst>
          </p:cNvPr>
          <p:cNvCxnSpPr>
            <a:cxnSpLocks/>
            <a:stCxn id="63" idx="3"/>
            <a:endCxn id="143" idx="1"/>
          </p:cNvCxnSpPr>
          <p:nvPr/>
        </p:nvCxnSpPr>
        <p:spPr>
          <a:xfrm flipV="1">
            <a:off x="5152493" y="4676326"/>
            <a:ext cx="202830" cy="2805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 стрелкой 159">
            <a:extLst>
              <a:ext uri="{FF2B5EF4-FFF2-40B4-BE49-F238E27FC236}">
                <a16:creationId xmlns:a16="http://schemas.microsoft.com/office/drawing/2014/main" id="{3E8675F7-1A10-45FD-AD96-F5C558DC99A2}"/>
              </a:ext>
            </a:extLst>
          </p:cNvPr>
          <p:cNvCxnSpPr>
            <a:cxnSpLocks/>
            <a:stCxn id="143" idx="3"/>
            <a:endCxn id="92" idx="1"/>
          </p:cNvCxnSpPr>
          <p:nvPr/>
        </p:nvCxnSpPr>
        <p:spPr>
          <a:xfrm flipV="1">
            <a:off x="6565650" y="4676325"/>
            <a:ext cx="226194" cy="1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Прямая со стрелкой 165">
            <a:extLst>
              <a:ext uri="{FF2B5EF4-FFF2-40B4-BE49-F238E27FC236}">
                <a16:creationId xmlns:a16="http://schemas.microsoft.com/office/drawing/2014/main" id="{85ADA8AF-3B1A-4D8C-AA76-C7F8D6C15BA1}"/>
              </a:ext>
            </a:extLst>
          </p:cNvPr>
          <p:cNvCxnSpPr>
            <a:cxnSpLocks/>
            <a:stCxn id="99" idx="0"/>
            <a:endCxn id="83" idx="2"/>
          </p:cNvCxnSpPr>
          <p:nvPr/>
        </p:nvCxnSpPr>
        <p:spPr>
          <a:xfrm flipH="1" flipV="1">
            <a:off x="11280729" y="2419908"/>
            <a:ext cx="1" cy="243434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Прямая со стрелкой 175">
            <a:extLst>
              <a:ext uri="{FF2B5EF4-FFF2-40B4-BE49-F238E27FC236}">
                <a16:creationId xmlns:a16="http://schemas.microsoft.com/office/drawing/2014/main" id="{C1E5213E-8060-4FFD-B30F-0AB3E6E34A48}"/>
              </a:ext>
            </a:extLst>
          </p:cNvPr>
          <p:cNvCxnSpPr>
            <a:cxnSpLocks/>
            <a:stCxn id="258" idx="3"/>
            <a:endCxn id="83" idx="1"/>
          </p:cNvCxnSpPr>
          <p:nvPr/>
        </p:nvCxnSpPr>
        <p:spPr>
          <a:xfrm flipV="1">
            <a:off x="10465953" y="2096126"/>
            <a:ext cx="227445" cy="312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Прямая со стрелкой 186">
            <a:extLst>
              <a:ext uri="{FF2B5EF4-FFF2-40B4-BE49-F238E27FC236}">
                <a16:creationId xmlns:a16="http://schemas.microsoft.com/office/drawing/2014/main" id="{B4C804CA-D114-471D-92CC-BB98C6BE8E8F}"/>
              </a:ext>
            </a:extLst>
          </p:cNvPr>
          <p:cNvCxnSpPr>
            <a:cxnSpLocks/>
            <a:stCxn id="83" idx="0"/>
            <a:endCxn id="79" idx="4"/>
          </p:cNvCxnSpPr>
          <p:nvPr/>
        </p:nvCxnSpPr>
        <p:spPr>
          <a:xfrm flipV="1">
            <a:off x="11280729" y="1531474"/>
            <a:ext cx="2588" cy="240870"/>
          </a:xfrm>
          <a:prstGeom prst="straightConnector1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Соединитель: уступ 7">
            <a:extLst>
              <a:ext uri="{FF2B5EF4-FFF2-40B4-BE49-F238E27FC236}">
                <a16:creationId xmlns:a16="http://schemas.microsoft.com/office/drawing/2014/main" id="{B996F74D-AE20-4423-B3BD-8B57C1AD7E62}"/>
              </a:ext>
            </a:extLst>
          </p:cNvPr>
          <p:cNvCxnSpPr>
            <a:cxnSpLocks/>
            <a:stCxn id="159" idx="3"/>
          </p:cNvCxnSpPr>
          <p:nvPr/>
        </p:nvCxnSpPr>
        <p:spPr>
          <a:xfrm>
            <a:off x="9478431" y="3842468"/>
            <a:ext cx="195299" cy="1275348"/>
          </a:xfrm>
          <a:prstGeom prst="bentConnector2">
            <a:avLst/>
          </a:prstGeom>
          <a:ln>
            <a:solidFill>
              <a:srgbClr val="1271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Блок-схема: документ 76">
            <a:extLst>
              <a:ext uri="{FF2B5EF4-FFF2-40B4-BE49-F238E27FC236}">
                <a16:creationId xmlns:a16="http://schemas.microsoft.com/office/drawing/2014/main" id="{6C6996E9-8421-404B-9A86-921C62F21C92}"/>
              </a:ext>
            </a:extLst>
          </p:cNvPr>
          <p:cNvSpPr/>
          <p:nvPr/>
        </p:nvSpPr>
        <p:spPr>
          <a:xfrm>
            <a:off x="2832012" y="3158366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Блок-схема: документ 84">
            <a:extLst>
              <a:ext uri="{FF2B5EF4-FFF2-40B4-BE49-F238E27FC236}">
                <a16:creationId xmlns:a16="http://schemas.microsoft.com/office/drawing/2014/main" id="{6D97C86D-718C-4D4A-997E-84606927D22D}"/>
              </a:ext>
            </a:extLst>
          </p:cNvPr>
          <p:cNvSpPr/>
          <p:nvPr/>
        </p:nvSpPr>
        <p:spPr>
          <a:xfrm>
            <a:off x="4951414" y="3165145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Блок-схема: документ 85">
            <a:extLst>
              <a:ext uri="{FF2B5EF4-FFF2-40B4-BE49-F238E27FC236}">
                <a16:creationId xmlns:a16="http://schemas.microsoft.com/office/drawing/2014/main" id="{A40DB53B-360D-4F03-84BB-366C730CF1CC}"/>
              </a:ext>
            </a:extLst>
          </p:cNvPr>
          <p:cNvSpPr/>
          <p:nvPr/>
        </p:nvSpPr>
        <p:spPr>
          <a:xfrm>
            <a:off x="10261420" y="6110296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Блок-схема: документ 86">
            <a:extLst>
              <a:ext uri="{FF2B5EF4-FFF2-40B4-BE49-F238E27FC236}">
                <a16:creationId xmlns:a16="http://schemas.microsoft.com/office/drawing/2014/main" id="{636B3364-C29E-4FDE-BA2F-C187909DBC29}"/>
              </a:ext>
            </a:extLst>
          </p:cNvPr>
          <p:cNvSpPr/>
          <p:nvPr/>
        </p:nvSpPr>
        <p:spPr>
          <a:xfrm>
            <a:off x="11683068" y="6113244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Блок-схема: документ 88">
            <a:extLst>
              <a:ext uri="{FF2B5EF4-FFF2-40B4-BE49-F238E27FC236}">
                <a16:creationId xmlns:a16="http://schemas.microsoft.com/office/drawing/2014/main" id="{90AE8F7D-C65A-4B2A-ABC4-874490B2B2D8}"/>
              </a:ext>
            </a:extLst>
          </p:cNvPr>
          <p:cNvSpPr/>
          <p:nvPr/>
        </p:nvSpPr>
        <p:spPr>
          <a:xfrm>
            <a:off x="7906317" y="5448157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Блок-схема: документ 89">
            <a:extLst>
              <a:ext uri="{FF2B5EF4-FFF2-40B4-BE49-F238E27FC236}">
                <a16:creationId xmlns:a16="http://schemas.microsoft.com/office/drawing/2014/main" id="{8775172D-51DE-4B3D-9851-96939F3567EB}"/>
              </a:ext>
            </a:extLst>
          </p:cNvPr>
          <p:cNvSpPr/>
          <p:nvPr/>
        </p:nvSpPr>
        <p:spPr>
          <a:xfrm>
            <a:off x="6367390" y="4840384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Блок-схема: документ 90">
            <a:extLst>
              <a:ext uri="{FF2B5EF4-FFF2-40B4-BE49-F238E27FC236}">
                <a16:creationId xmlns:a16="http://schemas.microsoft.com/office/drawing/2014/main" id="{DD0792CD-16A9-4808-ACA8-7636778FB760}"/>
              </a:ext>
            </a:extLst>
          </p:cNvPr>
          <p:cNvSpPr/>
          <p:nvPr/>
        </p:nvSpPr>
        <p:spPr>
          <a:xfrm>
            <a:off x="10261420" y="5434027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Блок-схема: документ 97">
            <a:extLst>
              <a:ext uri="{FF2B5EF4-FFF2-40B4-BE49-F238E27FC236}">
                <a16:creationId xmlns:a16="http://schemas.microsoft.com/office/drawing/2014/main" id="{47B43F63-5562-4C2E-B389-4BB61B98A03C}"/>
              </a:ext>
            </a:extLst>
          </p:cNvPr>
          <p:cNvSpPr/>
          <p:nvPr/>
        </p:nvSpPr>
        <p:spPr>
          <a:xfrm>
            <a:off x="11683067" y="2286204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Блок-схема: документ 99">
            <a:extLst>
              <a:ext uri="{FF2B5EF4-FFF2-40B4-BE49-F238E27FC236}">
                <a16:creationId xmlns:a16="http://schemas.microsoft.com/office/drawing/2014/main" id="{3139BC3C-E4DD-414E-BD30-8A9DFCF88080}"/>
              </a:ext>
            </a:extLst>
          </p:cNvPr>
          <p:cNvSpPr/>
          <p:nvPr/>
        </p:nvSpPr>
        <p:spPr>
          <a:xfrm>
            <a:off x="11668468" y="3196673"/>
            <a:ext cx="199591" cy="157453"/>
          </a:xfrm>
          <a:prstGeom prst="flowChartDocument">
            <a:avLst/>
          </a:prstGeom>
          <a:solidFill>
            <a:srgbClr val="1271A5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561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21D252E4-75C4-4E82-ACC5-B674BF39AF91}"/>
              </a:ext>
            </a:extLst>
          </p:cNvPr>
          <p:cNvSpPr txBox="1">
            <a:spLocks/>
          </p:cNvSpPr>
          <p:nvPr/>
        </p:nvSpPr>
        <p:spPr>
          <a:xfrm>
            <a:off x="9201743" y="63117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8</a:t>
            </a:fld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64785F-9FBA-4E70-BDB7-0FA566F5AA96}"/>
              </a:ext>
            </a:extLst>
          </p:cNvPr>
          <p:cNvSpPr/>
          <p:nvPr/>
        </p:nvSpPr>
        <p:spPr>
          <a:xfrm>
            <a:off x="807107" y="296750"/>
            <a:ext cx="7865255" cy="4786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Стандарт организации профильных смен в ОО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DAB974-639F-4B52-997F-932E9BD0AAEE}"/>
              </a:ext>
            </a:extLst>
          </p:cNvPr>
          <p:cNvSpPr/>
          <p:nvPr/>
        </p:nvSpPr>
        <p:spPr>
          <a:xfrm>
            <a:off x="385012" y="1112839"/>
            <a:ext cx="11559931" cy="5198937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6586325-EFFD-4125-BA86-6F26A8814226}"/>
              </a:ext>
            </a:extLst>
          </p:cNvPr>
          <p:cNvSpPr/>
          <p:nvPr/>
        </p:nvSpPr>
        <p:spPr>
          <a:xfrm rot="16200000">
            <a:off x="-8206" y="1480354"/>
            <a:ext cx="1222519" cy="436081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 ОО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4DD7A3E-4549-4239-B6D7-DBA7DED379CC}"/>
              </a:ext>
            </a:extLst>
          </p:cNvPr>
          <p:cNvSpPr/>
          <p:nvPr/>
        </p:nvSpPr>
        <p:spPr>
          <a:xfrm rot="16200000">
            <a:off x="-13981" y="2710966"/>
            <a:ext cx="1222518" cy="436083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смены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B79AE66-BE39-4A2E-A9C2-BD056E163711}"/>
              </a:ext>
            </a:extLst>
          </p:cNvPr>
          <p:cNvSpPr/>
          <p:nvPr/>
        </p:nvSpPr>
        <p:spPr>
          <a:xfrm rot="16200000">
            <a:off x="-129066" y="4046710"/>
            <a:ext cx="1444477" cy="444297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 ОО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EB4D797-25AC-40BA-A850-1E66992DE874}"/>
              </a:ext>
            </a:extLst>
          </p:cNvPr>
          <p:cNvSpPr/>
          <p:nvPr/>
        </p:nvSpPr>
        <p:spPr>
          <a:xfrm rot="16200000">
            <a:off x="-68971" y="5455177"/>
            <a:ext cx="1324280" cy="427875"/>
          </a:xfrm>
          <a:prstGeom prst="rect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Выпускники ОО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8F24923-2D16-4CC1-A55A-C628E180F0A3}"/>
              </a:ext>
            </a:extLst>
          </p:cNvPr>
          <p:cNvCxnSpPr/>
          <p:nvPr/>
        </p:nvCxnSpPr>
        <p:spPr>
          <a:xfrm>
            <a:off x="399277" y="2309658"/>
            <a:ext cx="11565711" cy="0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DABB01C7-1B2D-49CD-A57E-7CBDABAD3441}"/>
              </a:ext>
            </a:extLst>
          </p:cNvPr>
          <p:cNvCxnSpPr/>
          <p:nvPr/>
        </p:nvCxnSpPr>
        <p:spPr>
          <a:xfrm>
            <a:off x="379232" y="3547130"/>
            <a:ext cx="11565711" cy="0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299A2E1-001D-4178-9D7F-688124F3DB29}"/>
              </a:ext>
            </a:extLst>
          </p:cNvPr>
          <p:cNvCxnSpPr/>
          <p:nvPr/>
        </p:nvCxnSpPr>
        <p:spPr>
          <a:xfrm>
            <a:off x="437654" y="5014841"/>
            <a:ext cx="11565711" cy="0"/>
          </a:xfrm>
          <a:prstGeom prst="line">
            <a:avLst/>
          </a:prstGeom>
          <a:ln>
            <a:solidFill>
              <a:srgbClr val="127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вал 64">
            <a:extLst>
              <a:ext uri="{FF2B5EF4-FFF2-40B4-BE49-F238E27FC236}">
                <a16:creationId xmlns:a16="http://schemas.microsoft.com/office/drawing/2014/main" id="{3363AF46-E1A3-4EBE-918F-3A73A88F2FF4}"/>
              </a:ext>
            </a:extLst>
          </p:cNvPr>
          <p:cNvSpPr/>
          <p:nvPr/>
        </p:nvSpPr>
        <p:spPr>
          <a:xfrm>
            <a:off x="379234" y="357407"/>
            <a:ext cx="396869" cy="356839"/>
          </a:xfrm>
          <a:prstGeom prst="ellipse">
            <a:avLst/>
          </a:prstGeom>
          <a:solidFill>
            <a:srgbClr val="1271A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E21FF931-817A-4AE4-95C7-1ADFAF300B48}"/>
              </a:ext>
            </a:extLst>
          </p:cNvPr>
          <p:cNvSpPr/>
          <p:nvPr/>
        </p:nvSpPr>
        <p:spPr>
          <a:xfrm>
            <a:off x="3576908" y="1203032"/>
            <a:ext cx="1847614" cy="832851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Издание Приказа по школе.</a:t>
            </a:r>
          </a:p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Положение о смене 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365DF654-8798-4259-A2BA-121FAD21DE83}"/>
              </a:ext>
            </a:extLst>
          </p:cNvPr>
          <p:cNvSpPr/>
          <p:nvPr/>
        </p:nvSpPr>
        <p:spPr>
          <a:xfrm>
            <a:off x="998185" y="2510037"/>
            <a:ext cx="1777198" cy="824054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обучающихся, законных представителей. </a:t>
            </a:r>
          </a:p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заявлений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C11389AC-70DF-41B9-BCF3-1C78855D0309}"/>
              </a:ext>
            </a:extLst>
          </p:cNvPr>
          <p:cNvSpPr/>
          <p:nvPr/>
        </p:nvSpPr>
        <p:spPr>
          <a:xfrm>
            <a:off x="6151506" y="2497552"/>
            <a:ext cx="1754937" cy="840141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и контроль за проведением смены</a:t>
            </a: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04BC38C6-81A8-43B1-A285-1D4B1865CDB2}"/>
              </a:ext>
            </a:extLst>
          </p:cNvPr>
          <p:cNvSpPr/>
          <p:nvPr/>
        </p:nvSpPr>
        <p:spPr>
          <a:xfrm>
            <a:off x="8672361" y="2492741"/>
            <a:ext cx="1639011" cy="851201"/>
          </a:xfrm>
          <a:prstGeom prst="rect">
            <a:avLst/>
          </a:prstGeom>
          <a:noFill/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отчетов от педагогов, анкетирование обучающихся, законных представителей</a:t>
            </a: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id="{3967B0A8-2A13-417E-A463-D79D0FAAC14A}"/>
              </a:ext>
            </a:extLst>
          </p:cNvPr>
          <p:cNvSpPr/>
          <p:nvPr/>
        </p:nvSpPr>
        <p:spPr>
          <a:xfrm>
            <a:off x="6580459" y="3914261"/>
            <a:ext cx="1394111" cy="783713"/>
          </a:xfrm>
          <a:prstGeom prst="rect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занятий по предметам, активностей</a:t>
            </a:r>
          </a:p>
        </p:txBody>
      </p:sp>
      <p:sp>
        <p:nvSpPr>
          <p:cNvPr id="51" name="Блок-схема: документ 50">
            <a:extLst>
              <a:ext uri="{FF2B5EF4-FFF2-40B4-BE49-F238E27FC236}">
                <a16:creationId xmlns:a16="http://schemas.microsoft.com/office/drawing/2014/main" id="{F392D387-3047-44B4-8495-443BDCCFD811}"/>
              </a:ext>
            </a:extLst>
          </p:cNvPr>
          <p:cNvSpPr/>
          <p:nvPr/>
        </p:nvSpPr>
        <p:spPr>
          <a:xfrm>
            <a:off x="5227517" y="1947408"/>
            <a:ext cx="199591" cy="157453"/>
          </a:xfrm>
          <a:prstGeom prst="flowChartDocument">
            <a:avLst/>
          </a:prstGeom>
          <a:solidFill>
            <a:srgbClr val="1271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85225C06-0E57-4192-A895-357C5F762BDF}"/>
              </a:ext>
            </a:extLst>
          </p:cNvPr>
          <p:cNvCxnSpPr>
            <a:cxnSpLocks/>
          </p:cNvCxnSpPr>
          <p:nvPr/>
        </p:nvCxnSpPr>
        <p:spPr>
          <a:xfrm>
            <a:off x="10329309" y="2990742"/>
            <a:ext cx="214721" cy="9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вал 1">
            <a:extLst>
              <a:ext uri="{FF2B5EF4-FFF2-40B4-BE49-F238E27FC236}">
                <a16:creationId xmlns:a16="http://schemas.microsoft.com/office/drawing/2014/main" id="{ECA6066D-849D-4818-8991-7B833B826951}"/>
              </a:ext>
            </a:extLst>
          </p:cNvPr>
          <p:cNvSpPr/>
          <p:nvPr/>
        </p:nvSpPr>
        <p:spPr>
          <a:xfrm>
            <a:off x="10542810" y="2686974"/>
            <a:ext cx="1066275" cy="543826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</a:t>
            </a: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A2A84000-394D-47AA-B978-8B0FBB7729A0}"/>
              </a:ext>
            </a:extLst>
          </p:cNvPr>
          <p:cNvSpPr/>
          <p:nvPr/>
        </p:nvSpPr>
        <p:spPr>
          <a:xfrm>
            <a:off x="988060" y="1290853"/>
            <a:ext cx="1724160" cy="641483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ШЭ </a:t>
            </a:r>
            <a:r>
              <a:rPr lang="ru-RU" sz="1000" dirty="0" err="1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ВсОШ</a:t>
            </a:r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список одаренных детей</a:t>
            </a:r>
          </a:p>
        </p:txBody>
      </p: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5C1A4D11-A983-4A84-AFFB-AE50D7F1ECD2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1886784" y="1958038"/>
            <a:ext cx="0" cy="551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670983B3-B204-4CCB-AEB4-9D2765B9216A}"/>
              </a:ext>
            </a:extLst>
          </p:cNvPr>
          <p:cNvSpPr/>
          <p:nvPr/>
        </p:nvSpPr>
        <p:spPr>
          <a:xfrm>
            <a:off x="3676650" y="3910296"/>
            <a:ext cx="1833684" cy="865677"/>
          </a:xfrm>
          <a:prstGeom prst="rect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содержания  занятий по предметам; определение необходимого оборудования</a:t>
            </a:r>
          </a:p>
        </p:txBody>
      </p: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A32B7BEE-EA3F-4D63-8324-FB597F978DFB}"/>
              </a:ext>
            </a:extLst>
          </p:cNvPr>
          <p:cNvCxnSpPr>
            <a:cxnSpLocks/>
            <a:stCxn id="40" idx="2"/>
            <a:endCxn id="42" idx="0"/>
          </p:cNvCxnSpPr>
          <p:nvPr/>
        </p:nvCxnSpPr>
        <p:spPr>
          <a:xfrm>
            <a:off x="4500715" y="2035883"/>
            <a:ext cx="636" cy="398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CBEB33F-E57B-4645-986A-28179BD7E487}"/>
              </a:ext>
            </a:extLst>
          </p:cNvPr>
          <p:cNvSpPr/>
          <p:nvPr/>
        </p:nvSpPr>
        <p:spPr>
          <a:xfrm>
            <a:off x="3578174" y="2434284"/>
            <a:ext cx="1846353" cy="816696"/>
          </a:xfrm>
          <a:prstGeom prst="rect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регламентов смены. </a:t>
            </a:r>
          </a:p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Составление расписания занятий</a:t>
            </a:r>
          </a:p>
        </p:txBody>
      </p:sp>
      <p:cxnSp>
        <p:nvCxnSpPr>
          <p:cNvPr id="33" name="Соединитель: уступ 32">
            <a:extLst>
              <a:ext uri="{FF2B5EF4-FFF2-40B4-BE49-F238E27FC236}">
                <a16:creationId xmlns:a16="http://schemas.microsoft.com/office/drawing/2014/main" id="{F6A1351B-357D-4559-8FE7-F59941112E04}"/>
              </a:ext>
            </a:extLst>
          </p:cNvPr>
          <p:cNvCxnSpPr>
            <a:cxnSpLocks/>
            <a:stCxn id="58" idx="3"/>
            <a:endCxn id="40" idx="1"/>
          </p:cNvCxnSpPr>
          <p:nvPr/>
        </p:nvCxnSpPr>
        <p:spPr>
          <a:xfrm flipV="1">
            <a:off x="2775383" y="1619458"/>
            <a:ext cx="801525" cy="130260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: уступ 44">
            <a:extLst>
              <a:ext uri="{FF2B5EF4-FFF2-40B4-BE49-F238E27FC236}">
                <a16:creationId xmlns:a16="http://schemas.microsoft.com/office/drawing/2014/main" id="{831AB241-402A-4E5B-A242-E8A5F0659EB7}"/>
              </a:ext>
            </a:extLst>
          </p:cNvPr>
          <p:cNvCxnSpPr>
            <a:cxnSpLocks/>
            <a:stCxn id="42" idx="1"/>
            <a:endCxn id="54" idx="1"/>
          </p:cNvCxnSpPr>
          <p:nvPr/>
        </p:nvCxnSpPr>
        <p:spPr>
          <a:xfrm rot="10800000" flipH="1" flipV="1">
            <a:off x="3578174" y="2842631"/>
            <a:ext cx="98476" cy="1500503"/>
          </a:xfrm>
          <a:prstGeom prst="bentConnector3">
            <a:avLst>
              <a:gd name="adj1" fmla="val -23213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: уступ 46">
            <a:extLst>
              <a:ext uri="{FF2B5EF4-FFF2-40B4-BE49-F238E27FC236}">
                <a16:creationId xmlns:a16="http://schemas.microsoft.com/office/drawing/2014/main" id="{7F1E9E0A-FEA6-41D8-B428-BF54B1B6D62B}"/>
              </a:ext>
            </a:extLst>
          </p:cNvPr>
          <p:cNvCxnSpPr>
            <a:cxnSpLocks/>
            <a:stCxn id="42" idx="1"/>
          </p:cNvCxnSpPr>
          <p:nvPr/>
        </p:nvCxnSpPr>
        <p:spPr>
          <a:xfrm rot="10800000" flipH="1" flipV="1">
            <a:off x="3578174" y="2842631"/>
            <a:ext cx="34668" cy="2687613"/>
          </a:xfrm>
          <a:prstGeom prst="bentConnector3">
            <a:avLst>
              <a:gd name="adj1" fmla="val -65939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2D19C9F7-BB8F-4577-9C92-79FED6CD7EC9}"/>
              </a:ext>
            </a:extLst>
          </p:cNvPr>
          <p:cNvSpPr/>
          <p:nvPr/>
        </p:nvSpPr>
        <p:spPr>
          <a:xfrm>
            <a:off x="6512332" y="5218029"/>
            <a:ext cx="1394111" cy="783713"/>
          </a:xfrm>
          <a:prstGeom prst="rect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занятий по предметам, активностей</a:t>
            </a:r>
          </a:p>
        </p:txBody>
      </p:sp>
      <p:cxnSp>
        <p:nvCxnSpPr>
          <p:cNvPr id="75" name="Соединитель: уступ 74">
            <a:extLst>
              <a:ext uri="{FF2B5EF4-FFF2-40B4-BE49-F238E27FC236}">
                <a16:creationId xmlns:a16="http://schemas.microsoft.com/office/drawing/2014/main" id="{8EDCFE9E-3BEA-4D80-A207-015AABE681E8}"/>
              </a:ext>
            </a:extLst>
          </p:cNvPr>
          <p:cNvCxnSpPr>
            <a:cxnSpLocks/>
            <a:endCxn id="100" idx="1"/>
          </p:cNvCxnSpPr>
          <p:nvPr/>
        </p:nvCxnSpPr>
        <p:spPr>
          <a:xfrm flipV="1">
            <a:off x="5532333" y="2917623"/>
            <a:ext cx="619173" cy="267107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Соединитель: уступ 76">
            <a:extLst>
              <a:ext uri="{FF2B5EF4-FFF2-40B4-BE49-F238E27FC236}">
                <a16:creationId xmlns:a16="http://schemas.microsoft.com/office/drawing/2014/main" id="{55E273EE-97F7-4EBB-A2B4-4E9CE531CAE4}"/>
              </a:ext>
            </a:extLst>
          </p:cNvPr>
          <p:cNvCxnSpPr>
            <a:cxnSpLocks/>
            <a:stCxn id="54" idx="3"/>
            <a:endCxn id="100" idx="1"/>
          </p:cNvCxnSpPr>
          <p:nvPr/>
        </p:nvCxnSpPr>
        <p:spPr>
          <a:xfrm flipV="1">
            <a:off x="5510334" y="2917623"/>
            <a:ext cx="641172" cy="142551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Соединитель: уступ 78">
            <a:extLst>
              <a:ext uri="{FF2B5EF4-FFF2-40B4-BE49-F238E27FC236}">
                <a16:creationId xmlns:a16="http://schemas.microsoft.com/office/drawing/2014/main" id="{546F338A-5F11-4E63-A46A-B5E90636EC78}"/>
              </a:ext>
            </a:extLst>
          </p:cNvPr>
          <p:cNvCxnSpPr>
            <a:stCxn id="100" idx="2"/>
            <a:endCxn id="140" idx="1"/>
          </p:cNvCxnSpPr>
          <p:nvPr/>
        </p:nvCxnSpPr>
        <p:spPr>
          <a:xfrm rot="5400000">
            <a:off x="6320505" y="3597647"/>
            <a:ext cx="968425" cy="448516"/>
          </a:xfrm>
          <a:prstGeom prst="bentConnector4">
            <a:avLst>
              <a:gd name="adj1" fmla="val 29768"/>
              <a:gd name="adj2" fmla="val 16512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: уступ 81">
            <a:extLst>
              <a:ext uri="{FF2B5EF4-FFF2-40B4-BE49-F238E27FC236}">
                <a16:creationId xmlns:a16="http://schemas.microsoft.com/office/drawing/2014/main" id="{2208BDCE-5DBC-4411-A0DC-B4ADB0960C34}"/>
              </a:ext>
            </a:extLst>
          </p:cNvPr>
          <p:cNvCxnSpPr>
            <a:cxnSpLocks/>
            <a:stCxn id="100" idx="2"/>
            <a:endCxn id="72" idx="1"/>
          </p:cNvCxnSpPr>
          <p:nvPr/>
        </p:nvCxnSpPr>
        <p:spPr>
          <a:xfrm rot="5400000">
            <a:off x="5634558" y="4215468"/>
            <a:ext cx="2272193" cy="516643"/>
          </a:xfrm>
          <a:prstGeom prst="bentConnector4">
            <a:avLst>
              <a:gd name="adj1" fmla="val 12592"/>
              <a:gd name="adj2" fmla="val 14424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Соединитель: уступ 86">
            <a:extLst>
              <a:ext uri="{FF2B5EF4-FFF2-40B4-BE49-F238E27FC236}">
                <a16:creationId xmlns:a16="http://schemas.microsoft.com/office/drawing/2014/main" id="{4AE50BED-6867-4F41-B14A-5D9F3BD846B9}"/>
              </a:ext>
            </a:extLst>
          </p:cNvPr>
          <p:cNvCxnSpPr>
            <a:cxnSpLocks/>
            <a:stCxn id="72" idx="3"/>
            <a:endCxn id="115" idx="1"/>
          </p:cNvCxnSpPr>
          <p:nvPr/>
        </p:nvCxnSpPr>
        <p:spPr>
          <a:xfrm flipV="1">
            <a:off x="7906443" y="2918342"/>
            <a:ext cx="765918" cy="269154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Соединитель: уступ 88">
            <a:extLst>
              <a:ext uri="{FF2B5EF4-FFF2-40B4-BE49-F238E27FC236}">
                <a16:creationId xmlns:a16="http://schemas.microsoft.com/office/drawing/2014/main" id="{564135EB-16B9-4A2B-B472-31655ABF8401}"/>
              </a:ext>
            </a:extLst>
          </p:cNvPr>
          <p:cNvCxnSpPr>
            <a:cxnSpLocks/>
            <a:stCxn id="140" idx="3"/>
            <a:endCxn id="115" idx="1"/>
          </p:cNvCxnSpPr>
          <p:nvPr/>
        </p:nvCxnSpPr>
        <p:spPr>
          <a:xfrm flipV="1">
            <a:off x="7974570" y="2918342"/>
            <a:ext cx="697791" cy="1387776"/>
          </a:xfrm>
          <a:prstGeom prst="bentConnector3">
            <a:avLst>
              <a:gd name="adj1" fmla="val 4545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>
            <a:extLst>
              <a:ext uri="{FF2B5EF4-FFF2-40B4-BE49-F238E27FC236}">
                <a16:creationId xmlns:a16="http://schemas.microsoft.com/office/drawing/2014/main" id="{A2182FED-E825-4936-A542-0AD90BFB37E3}"/>
              </a:ext>
            </a:extLst>
          </p:cNvPr>
          <p:cNvCxnSpPr>
            <a:cxnSpLocks/>
            <a:stCxn id="100" idx="3"/>
            <a:endCxn id="115" idx="1"/>
          </p:cNvCxnSpPr>
          <p:nvPr/>
        </p:nvCxnSpPr>
        <p:spPr>
          <a:xfrm>
            <a:off x="7906443" y="2917623"/>
            <a:ext cx="765918" cy="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99B2B4E-2E13-4015-A435-CCF44EA0DE45}"/>
              </a:ext>
            </a:extLst>
          </p:cNvPr>
          <p:cNvSpPr/>
          <p:nvPr/>
        </p:nvSpPr>
        <p:spPr>
          <a:xfrm>
            <a:off x="3681314" y="5072412"/>
            <a:ext cx="1833684" cy="865677"/>
          </a:xfrm>
          <a:prstGeom prst="rect">
            <a:avLst/>
          </a:prstGeom>
          <a:solidFill>
            <a:schemeClr val="bg1"/>
          </a:solidFill>
          <a:ln>
            <a:solidFill>
              <a:srgbClr val="1271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содержания  занятий по предметам; определение необходимого оборудования</a:t>
            </a:r>
          </a:p>
        </p:txBody>
      </p:sp>
      <p:sp>
        <p:nvSpPr>
          <p:cNvPr id="53" name="Блок-схема: документ 52">
            <a:extLst>
              <a:ext uri="{FF2B5EF4-FFF2-40B4-BE49-F238E27FC236}">
                <a16:creationId xmlns:a16="http://schemas.microsoft.com/office/drawing/2014/main" id="{5706B5F5-B6F9-43DA-8782-207CC4DA27DB}"/>
              </a:ext>
            </a:extLst>
          </p:cNvPr>
          <p:cNvSpPr/>
          <p:nvPr/>
        </p:nvSpPr>
        <p:spPr>
          <a:xfrm>
            <a:off x="10159417" y="3266394"/>
            <a:ext cx="199591" cy="157453"/>
          </a:xfrm>
          <a:prstGeom prst="flowChartDocument">
            <a:avLst/>
          </a:prstGeom>
          <a:solidFill>
            <a:srgbClr val="1271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Блок-схема: документ 54">
            <a:extLst>
              <a:ext uri="{FF2B5EF4-FFF2-40B4-BE49-F238E27FC236}">
                <a16:creationId xmlns:a16="http://schemas.microsoft.com/office/drawing/2014/main" id="{95419AA1-4202-4D99-BB9B-3B8719BF34FE}"/>
              </a:ext>
            </a:extLst>
          </p:cNvPr>
          <p:cNvSpPr/>
          <p:nvPr/>
        </p:nvSpPr>
        <p:spPr>
          <a:xfrm>
            <a:off x="2610123" y="3217152"/>
            <a:ext cx="199591" cy="157453"/>
          </a:xfrm>
          <a:prstGeom prst="flowChartDocument">
            <a:avLst/>
          </a:prstGeom>
          <a:solidFill>
            <a:srgbClr val="1271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Блок-схема: документ 55">
            <a:extLst>
              <a:ext uri="{FF2B5EF4-FFF2-40B4-BE49-F238E27FC236}">
                <a16:creationId xmlns:a16="http://schemas.microsoft.com/office/drawing/2014/main" id="{88C3FDCA-1048-4ED0-86E6-4BB5E4859896}"/>
              </a:ext>
            </a:extLst>
          </p:cNvPr>
          <p:cNvSpPr/>
          <p:nvPr/>
        </p:nvSpPr>
        <p:spPr>
          <a:xfrm>
            <a:off x="5240859" y="3138426"/>
            <a:ext cx="199591" cy="157453"/>
          </a:xfrm>
          <a:prstGeom prst="flowChartDocument">
            <a:avLst/>
          </a:prstGeom>
          <a:solidFill>
            <a:srgbClr val="1271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Блок-схема: документ 59">
            <a:extLst>
              <a:ext uri="{FF2B5EF4-FFF2-40B4-BE49-F238E27FC236}">
                <a16:creationId xmlns:a16="http://schemas.microsoft.com/office/drawing/2014/main" id="{619CA920-BD19-4457-B160-7C4C4FB796B2}"/>
              </a:ext>
            </a:extLst>
          </p:cNvPr>
          <p:cNvSpPr/>
          <p:nvPr/>
        </p:nvSpPr>
        <p:spPr>
          <a:xfrm>
            <a:off x="5330550" y="4684479"/>
            <a:ext cx="199591" cy="157453"/>
          </a:xfrm>
          <a:prstGeom prst="flowChartDocument">
            <a:avLst/>
          </a:prstGeom>
          <a:solidFill>
            <a:srgbClr val="1271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Блок-схема: документ 65">
            <a:extLst>
              <a:ext uri="{FF2B5EF4-FFF2-40B4-BE49-F238E27FC236}">
                <a16:creationId xmlns:a16="http://schemas.microsoft.com/office/drawing/2014/main" id="{39B9AFBF-0901-4416-BCA1-1BEC691E77E7}"/>
              </a:ext>
            </a:extLst>
          </p:cNvPr>
          <p:cNvSpPr/>
          <p:nvPr/>
        </p:nvSpPr>
        <p:spPr>
          <a:xfrm>
            <a:off x="5340654" y="5823969"/>
            <a:ext cx="199591" cy="157453"/>
          </a:xfrm>
          <a:prstGeom prst="flowChartDocument">
            <a:avLst/>
          </a:prstGeom>
          <a:solidFill>
            <a:srgbClr val="1271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Блок-схема: документ 73">
            <a:extLst>
              <a:ext uri="{FF2B5EF4-FFF2-40B4-BE49-F238E27FC236}">
                <a16:creationId xmlns:a16="http://schemas.microsoft.com/office/drawing/2014/main" id="{C07D1732-22B1-4F6B-B6F9-226EB80C3C39}"/>
              </a:ext>
            </a:extLst>
          </p:cNvPr>
          <p:cNvSpPr/>
          <p:nvPr/>
        </p:nvSpPr>
        <p:spPr>
          <a:xfrm>
            <a:off x="539167" y="6568784"/>
            <a:ext cx="199591" cy="157453"/>
          </a:xfrm>
          <a:prstGeom prst="flowChartDocument">
            <a:avLst/>
          </a:prstGeom>
          <a:solidFill>
            <a:srgbClr val="1271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18A5169C-8CA7-48A4-AE1F-C41BC328BD03}"/>
              </a:ext>
            </a:extLst>
          </p:cNvPr>
          <p:cNvSpPr/>
          <p:nvPr/>
        </p:nvSpPr>
        <p:spPr>
          <a:xfrm>
            <a:off x="769216" y="6476566"/>
            <a:ext cx="3857293" cy="321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Шаблоны документов  </a:t>
            </a:r>
          </a:p>
        </p:txBody>
      </p:sp>
    </p:spTree>
    <p:extLst>
      <p:ext uri="{BB962C8B-B14F-4D97-AF65-F5344CB8AC3E}">
        <p14:creationId xmlns:p14="http://schemas.microsoft.com/office/powerpoint/2010/main" val="2646221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21D252E4-75C4-4E82-ACC5-B674BF39AF91}"/>
              </a:ext>
            </a:extLst>
          </p:cNvPr>
          <p:cNvSpPr txBox="1">
            <a:spLocks/>
          </p:cNvSpPr>
          <p:nvPr/>
        </p:nvSpPr>
        <p:spPr>
          <a:xfrm>
            <a:off x="9201743" y="633569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9</a:t>
            </a:fld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64785F-9FBA-4E70-BDB7-0FA566F5AA96}"/>
              </a:ext>
            </a:extLst>
          </p:cNvPr>
          <p:cNvSpPr/>
          <p:nvPr/>
        </p:nvSpPr>
        <p:spPr>
          <a:xfrm>
            <a:off x="428568" y="296750"/>
            <a:ext cx="8685576" cy="90955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Дорожная карта внедрения на уровне школы</a:t>
            </a:r>
          </a:p>
          <a:p>
            <a:pPr>
              <a:lnSpc>
                <a:spcPct val="90000"/>
              </a:lnSpc>
            </a:pPr>
            <a:endParaRPr lang="ru-RU" sz="2800" b="1" dirty="0">
              <a:solidFill>
                <a:srgbClr val="1271A5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B24B75DF-15E4-4F4E-A6AF-09154DC0E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820476"/>
              </p:ext>
            </p:extLst>
          </p:nvPr>
        </p:nvGraphicFramePr>
        <p:xfrm>
          <a:off x="306411" y="851568"/>
          <a:ext cx="11579178" cy="582061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4469">
                  <a:extLst>
                    <a:ext uri="{9D8B030D-6E8A-4147-A177-3AD203B41FA5}">
                      <a16:colId xmlns:a16="http://schemas.microsoft.com/office/drawing/2014/main" val="1320730797"/>
                    </a:ext>
                  </a:extLst>
                </a:gridCol>
                <a:gridCol w="3984426">
                  <a:extLst>
                    <a:ext uri="{9D8B030D-6E8A-4147-A177-3AD203B41FA5}">
                      <a16:colId xmlns:a16="http://schemas.microsoft.com/office/drawing/2014/main" val="3829647154"/>
                    </a:ext>
                  </a:extLst>
                </a:gridCol>
                <a:gridCol w="1627593">
                  <a:extLst>
                    <a:ext uri="{9D8B030D-6E8A-4147-A177-3AD203B41FA5}">
                      <a16:colId xmlns:a16="http://schemas.microsoft.com/office/drawing/2014/main" val="3232985250"/>
                    </a:ext>
                  </a:extLst>
                </a:gridCol>
                <a:gridCol w="454107">
                  <a:extLst>
                    <a:ext uri="{9D8B030D-6E8A-4147-A177-3AD203B41FA5}">
                      <a16:colId xmlns:a16="http://schemas.microsoft.com/office/drawing/2014/main" val="4256248378"/>
                    </a:ext>
                  </a:extLst>
                </a:gridCol>
                <a:gridCol w="454107">
                  <a:extLst>
                    <a:ext uri="{9D8B030D-6E8A-4147-A177-3AD203B41FA5}">
                      <a16:colId xmlns:a16="http://schemas.microsoft.com/office/drawing/2014/main" val="1875855474"/>
                    </a:ext>
                  </a:extLst>
                </a:gridCol>
                <a:gridCol w="454107">
                  <a:extLst>
                    <a:ext uri="{9D8B030D-6E8A-4147-A177-3AD203B41FA5}">
                      <a16:colId xmlns:a16="http://schemas.microsoft.com/office/drawing/2014/main" val="170452563"/>
                    </a:ext>
                  </a:extLst>
                </a:gridCol>
                <a:gridCol w="470041">
                  <a:extLst>
                    <a:ext uri="{9D8B030D-6E8A-4147-A177-3AD203B41FA5}">
                      <a16:colId xmlns:a16="http://schemas.microsoft.com/office/drawing/2014/main" val="1705693690"/>
                    </a:ext>
                  </a:extLst>
                </a:gridCol>
                <a:gridCol w="470041">
                  <a:extLst>
                    <a:ext uri="{9D8B030D-6E8A-4147-A177-3AD203B41FA5}">
                      <a16:colId xmlns:a16="http://schemas.microsoft.com/office/drawing/2014/main" val="4242698169"/>
                    </a:ext>
                  </a:extLst>
                </a:gridCol>
                <a:gridCol w="470041">
                  <a:extLst>
                    <a:ext uri="{9D8B030D-6E8A-4147-A177-3AD203B41FA5}">
                      <a16:colId xmlns:a16="http://schemas.microsoft.com/office/drawing/2014/main" val="3666365422"/>
                    </a:ext>
                  </a:extLst>
                </a:gridCol>
                <a:gridCol w="470041">
                  <a:extLst>
                    <a:ext uri="{9D8B030D-6E8A-4147-A177-3AD203B41FA5}">
                      <a16:colId xmlns:a16="http://schemas.microsoft.com/office/drawing/2014/main" val="1182345978"/>
                    </a:ext>
                  </a:extLst>
                </a:gridCol>
                <a:gridCol w="470041">
                  <a:extLst>
                    <a:ext uri="{9D8B030D-6E8A-4147-A177-3AD203B41FA5}">
                      <a16:colId xmlns:a16="http://schemas.microsoft.com/office/drawing/2014/main" val="1456638922"/>
                    </a:ext>
                  </a:extLst>
                </a:gridCol>
                <a:gridCol w="470041">
                  <a:extLst>
                    <a:ext uri="{9D8B030D-6E8A-4147-A177-3AD203B41FA5}">
                      <a16:colId xmlns:a16="http://schemas.microsoft.com/office/drawing/2014/main" val="1486218615"/>
                    </a:ext>
                  </a:extLst>
                </a:gridCol>
                <a:gridCol w="470041">
                  <a:extLst>
                    <a:ext uri="{9D8B030D-6E8A-4147-A177-3AD203B41FA5}">
                      <a16:colId xmlns:a16="http://schemas.microsoft.com/office/drawing/2014/main" val="314162854"/>
                    </a:ext>
                  </a:extLst>
                </a:gridCol>
                <a:gridCol w="470041">
                  <a:extLst>
                    <a:ext uri="{9D8B030D-6E8A-4147-A177-3AD203B41FA5}">
                      <a16:colId xmlns:a16="http://schemas.microsoft.com/office/drawing/2014/main" val="3695890210"/>
                    </a:ext>
                  </a:extLst>
                </a:gridCol>
                <a:gridCol w="470041">
                  <a:extLst>
                    <a:ext uri="{9D8B030D-6E8A-4147-A177-3AD203B41FA5}">
                      <a16:colId xmlns:a16="http://schemas.microsoft.com/office/drawing/2014/main" val="540732718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№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Мероприятие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Ответственный</a:t>
                      </a:r>
                    </a:p>
                  </a:txBody>
                  <a:tcPr anchor="ctr"/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Месяц от старта внедрения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072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1271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1"/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8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Принятие решения о внедрении (</a:t>
                      </a:r>
                      <a:r>
                        <a:rPr lang="ru-RU" sz="1100" b="1" dirty="0">
                          <a:solidFill>
                            <a:srgbClr val="1271A5"/>
                          </a:solidFill>
                        </a:rPr>
                        <a:t>май</a:t>
                      </a: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Директор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31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Анализ результатов прошедшего учебного года, результативность </a:t>
                      </a:r>
                      <a:r>
                        <a:rPr lang="ru-RU" sz="1100" dirty="0" err="1">
                          <a:solidFill>
                            <a:srgbClr val="1271A5"/>
                          </a:solidFill>
                        </a:rPr>
                        <a:t>ВсОШ</a:t>
                      </a: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, иных конкурсов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Заместитель директора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334196"/>
                  </a:ext>
                </a:extLst>
              </a:tr>
              <a:tr h="289078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Разработка плана работы с одаренными детьми на следующий учебный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Заместитель директора, 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373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Разработка базовых документов ШЭ </a:t>
                      </a:r>
                      <a:r>
                        <a:rPr lang="ru-RU" sz="1100" dirty="0" err="1">
                          <a:solidFill>
                            <a:srgbClr val="1271A5"/>
                          </a:solidFill>
                        </a:rPr>
                        <a:t>ВсОШ</a:t>
                      </a: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 на основе готовых шаблонов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Заместитель директора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10327"/>
                  </a:ext>
                </a:extLst>
              </a:tr>
              <a:tr h="142521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Подготовка педагогов (курсы ПК)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671380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Организации и проведение ШЭ ВСОШ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Заместитель директора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40838"/>
                  </a:ext>
                </a:extLst>
              </a:tr>
              <a:tr h="2115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Разработка  программы профильной смены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(с учетом результатов ШЭ </a:t>
                      </a:r>
                      <a:r>
                        <a:rPr lang="ru-RU" sz="1100" dirty="0" err="1">
                          <a:solidFill>
                            <a:srgbClr val="1271A5"/>
                          </a:solidFill>
                        </a:rPr>
                        <a:t>ВсОШ</a:t>
                      </a: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Заместитель директора, 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50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Организации и проведение профильной смены в ОО (подготовка к МЭ </a:t>
                      </a:r>
                      <a:r>
                        <a:rPr lang="ru-RU" sz="1100" dirty="0" err="1">
                          <a:solidFill>
                            <a:srgbClr val="1271A5"/>
                          </a:solidFill>
                        </a:rPr>
                        <a:t>ВсОШ</a:t>
                      </a: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Заместитель директора, 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79234"/>
                  </a:ext>
                </a:extLst>
              </a:tr>
              <a:tr h="27964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Организация участия подготовленных обучающихся в МЭ </a:t>
                      </a:r>
                      <a:r>
                        <a:rPr lang="ru-RU" sz="1100" dirty="0" err="1">
                          <a:solidFill>
                            <a:srgbClr val="1271A5"/>
                          </a:solidFill>
                        </a:rPr>
                        <a:t>ВсОШ</a:t>
                      </a:r>
                      <a:endParaRPr lang="ru-RU" sz="1100" dirty="0">
                        <a:solidFill>
                          <a:srgbClr val="1271A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Заместитель директора, 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74935"/>
                  </a:ext>
                </a:extLst>
              </a:tr>
              <a:tr h="22900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Организации и проведение профильной смены в ОО  / региональном Центре (подготовка к РЭ </a:t>
                      </a:r>
                      <a:r>
                        <a:rPr lang="ru-RU" sz="1100" kern="1200" dirty="0" err="1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ВсОш</a:t>
                      </a:r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Заместитель директора, 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19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Организация участия  подготовленных обучающихся в  РЭ </a:t>
                      </a:r>
                      <a:r>
                        <a:rPr lang="ru-RU" sz="1100" dirty="0" err="1">
                          <a:solidFill>
                            <a:srgbClr val="1271A5"/>
                          </a:solidFill>
                        </a:rPr>
                        <a:t>ВсОШ</a:t>
                      </a:r>
                      <a:endParaRPr lang="ru-RU" sz="1100" kern="1200" dirty="0">
                        <a:solidFill>
                          <a:srgbClr val="1271A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Заместитель директора, 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1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Организации и проведение профильной смены в региональном Центре  (подготовка к ЗЭ </a:t>
                      </a:r>
                      <a:r>
                        <a:rPr lang="ru-RU" sz="1100" kern="1200" dirty="0" err="1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ВсОШ</a:t>
                      </a:r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Команда Центра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67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1271A5"/>
                          </a:solidFill>
                        </a:rPr>
                        <a:t>Организация участия  подготовленных обучающихся в ЗЭ </a:t>
                      </a:r>
                      <a:r>
                        <a:rPr lang="ru-RU" sz="1100" dirty="0" err="1">
                          <a:solidFill>
                            <a:srgbClr val="1271A5"/>
                          </a:solidFill>
                        </a:rPr>
                        <a:t>ВсОШ</a:t>
                      </a:r>
                      <a:endParaRPr lang="ru-RU" sz="1100" kern="1200" dirty="0">
                        <a:solidFill>
                          <a:srgbClr val="1271A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Региональный координатор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28241"/>
                  </a:ext>
                </a:extLst>
              </a:tr>
            </a:tbl>
          </a:graphicData>
        </a:graphic>
      </p:graphicFrame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DCF22C65-781F-4DB8-84C7-73D65D29DEAD}"/>
              </a:ext>
            </a:extLst>
          </p:cNvPr>
          <p:cNvSpPr/>
          <p:nvPr/>
        </p:nvSpPr>
        <p:spPr>
          <a:xfrm>
            <a:off x="6325729" y="1557239"/>
            <a:ext cx="508526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пятиугольник 10">
            <a:extLst>
              <a:ext uri="{FF2B5EF4-FFF2-40B4-BE49-F238E27FC236}">
                <a16:creationId xmlns:a16="http://schemas.microsoft.com/office/drawing/2014/main" id="{BA003DB5-136B-4D50-990A-03723C37F01A}"/>
              </a:ext>
            </a:extLst>
          </p:cNvPr>
          <p:cNvSpPr/>
          <p:nvPr/>
        </p:nvSpPr>
        <p:spPr>
          <a:xfrm>
            <a:off x="6325729" y="1944436"/>
            <a:ext cx="913011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пятиугольник 17">
            <a:extLst>
              <a:ext uri="{FF2B5EF4-FFF2-40B4-BE49-F238E27FC236}">
                <a16:creationId xmlns:a16="http://schemas.microsoft.com/office/drawing/2014/main" id="{A249DAB7-80C5-457C-9201-A72D285F6AD4}"/>
              </a:ext>
            </a:extLst>
          </p:cNvPr>
          <p:cNvSpPr/>
          <p:nvPr/>
        </p:nvSpPr>
        <p:spPr>
          <a:xfrm>
            <a:off x="8877513" y="4171806"/>
            <a:ext cx="577387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пятиугольник 19">
            <a:extLst>
              <a:ext uri="{FF2B5EF4-FFF2-40B4-BE49-F238E27FC236}">
                <a16:creationId xmlns:a16="http://schemas.microsoft.com/office/drawing/2014/main" id="{2D24695E-3F88-4B20-8B48-5780B9CCA27D}"/>
              </a:ext>
            </a:extLst>
          </p:cNvPr>
          <p:cNvSpPr/>
          <p:nvPr/>
        </p:nvSpPr>
        <p:spPr>
          <a:xfrm>
            <a:off x="9166207" y="4634524"/>
            <a:ext cx="880919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пятиугольник 20">
            <a:extLst>
              <a:ext uri="{FF2B5EF4-FFF2-40B4-BE49-F238E27FC236}">
                <a16:creationId xmlns:a16="http://schemas.microsoft.com/office/drawing/2014/main" id="{B239A692-5ACD-49CE-B85B-814595C5B341}"/>
              </a:ext>
            </a:extLst>
          </p:cNvPr>
          <p:cNvSpPr/>
          <p:nvPr/>
        </p:nvSpPr>
        <p:spPr>
          <a:xfrm>
            <a:off x="7194504" y="2782578"/>
            <a:ext cx="971596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пятиугольник 21">
            <a:extLst>
              <a:ext uri="{FF2B5EF4-FFF2-40B4-BE49-F238E27FC236}">
                <a16:creationId xmlns:a16="http://schemas.microsoft.com/office/drawing/2014/main" id="{542F6CBD-376D-4D56-A2EB-F7231D8A08B7}"/>
              </a:ext>
            </a:extLst>
          </p:cNvPr>
          <p:cNvSpPr/>
          <p:nvPr/>
        </p:nvSpPr>
        <p:spPr>
          <a:xfrm>
            <a:off x="6779569" y="3159753"/>
            <a:ext cx="1386531" cy="217207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пятиугольник 23">
            <a:extLst>
              <a:ext uri="{FF2B5EF4-FFF2-40B4-BE49-F238E27FC236}">
                <a16:creationId xmlns:a16="http://schemas.microsoft.com/office/drawing/2014/main" id="{2FFB1D26-4CF2-4CA9-B5CE-9AA4FE78D0BE}"/>
              </a:ext>
            </a:extLst>
          </p:cNvPr>
          <p:cNvSpPr/>
          <p:nvPr/>
        </p:nvSpPr>
        <p:spPr>
          <a:xfrm>
            <a:off x="8508444" y="3752724"/>
            <a:ext cx="609802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пятиугольник 24">
            <a:extLst>
              <a:ext uri="{FF2B5EF4-FFF2-40B4-BE49-F238E27FC236}">
                <a16:creationId xmlns:a16="http://schemas.microsoft.com/office/drawing/2014/main" id="{2E486594-98BB-4E69-A222-6AEE1ED6F954}"/>
              </a:ext>
            </a:extLst>
          </p:cNvPr>
          <p:cNvSpPr/>
          <p:nvPr/>
        </p:nvSpPr>
        <p:spPr>
          <a:xfrm>
            <a:off x="8166101" y="3423169"/>
            <a:ext cx="895350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пятиугольник 25">
            <a:extLst>
              <a:ext uri="{FF2B5EF4-FFF2-40B4-BE49-F238E27FC236}">
                <a16:creationId xmlns:a16="http://schemas.microsoft.com/office/drawing/2014/main" id="{9DA4A7CF-3C4B-45EA-8614-4F5A2F2340B9}"/>
              </a:ext>
            </a:extLst>
          </p:cNvPr>
          <p:cNvSpPr/>
          <p:nvPr/>
        </p:nvSpPr>
        <p:spPr>
          <a:xfrm>
            <a:off x="6325729" y="2356340"/>
            <a:ext cx="913011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пятиугольник 26">
            <a:extLst>
              <a:ext uri="{FF2B5EF4-FFF2-40B4-BE49-F238E27FC236}">
                <a16:creationId xmlns:a16="http://schemas.microsoft.com/office/drawing/2014/main" id="{C856C05D-B8E3-4E7F-96B5-3D4FA1DA6727}"/>
              </a:ext>
            </a:extLst>
          </p:cNvPr>
          <p:cNvSpPr/>
          <p:nvPr/>
        </p:nvSpPr>
        <p:spPr>
          <a:xfrm>
            <a:off x="9738068" y="5019186"/>
            <a:ext cx="577387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пятиугольник 27">
            <a:extLst>
              <a:ext uri="{FF2B5EF4-FFF2-40B4-BE49-F238E27FC236}">
                <a16:creationId xmlns:a16="http://schemas.microsoft.com/office/drawing/2014/main" id="{9A192FC3-135C-41C8-A1B0-E2B41A56720B}"/>
              </a:ext>
            </a:extLst>
          </p:cNvPr>
          <p:cNvSpPr/>
          <p:nvPr/>
        </p:nvSpPr>
        <p:spPr>
          <a:xfrm>
            <a:off x="10200227" y="5433553"/>
            <a:ext cx="739121" cy="267262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пятиугольник 28">
            <a:extLst>
              <a:ext uri="{FF2B5EF4-FFF2-40B4-BE49-F238E27FC236}">
                <a16:creationId xmlns:a16="http://schemas.microsoft.com/office/drawing/2014/main" id="{AD8A9767-D575-4BA4-B2C0-C2ACAF1429DB}"/>
              </a:ext>
            </a:extLst>
          </p:cNvPr>
          <p:cNvSpPr/>
          <p:nvPr/>
        </p:nvSpPr>
        <p:spPr>
          <a:xfrm>
            <a:off x="10939348" y="6300491"/>
            <a:ext cx="739121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: пятиугольник 29">
            <a:extLst>
              <a:ext uri="{FF2B5EF4-FFF2-40B4-BE49-F238E27FC236}">
                <a16:creationId xmlns:a16="http://schemas.microsoft.com/office/drawing/2014/main" id="{5F02FE46-883B-4E5B-87FA-11977775BD48}"/>
              </a:ext>
            </a:extLst>
          </p:cNvPr>
          <p:cNvSpPr/>
          <p:nvPr/>
        </p:nvSpPr>
        <p:spPr>
          <a:xfrm>
            <a:off x="10570225" y="5886305"/>
            <a:ext cx="739121" cy="267261"/>
          </a:xfrm>
          <a:prstGeom prst="homePlate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65C741BC-3724-43C7-9DA1-B30E5EBBA672}"/>
              </a:ext>
            </a:extLst>
          </p:cNvPr>
          <p:cNvGrpSpPr/>
          <p:nvPr/>
        </p:nvGrpSpPr>
        <p:grpSpPr>
          <a:xfrm>
            <a:off x="7434791" y="172664"/>
            <a:ext cx="4676156" cy="632187"/>
            <a:chOff x="7434791" y="172664"/>
            <a:chExt cx="4676156" cy="632187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4BD3C23B-F7BA-4F9A-8BB1-8B1862E3E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66" y="206544"/>
              <a:ext cx="846681" cy="598307"/>
            </a:xfrm>
            <a:prstGeom prst="rect">
              <a:avLst/>
            </a:prstGeom>
          </p:spPr>
        </p:pic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8A0D1934-B856-47FF-900C-681B1CDDA6EE}"/>
                </a:ext>
              </a:extLst>
            </p:cNvPr>
            <p:cNvGrpSpPr/>
            <p:nvPr/>
          </p:nvGrpSpPr>
          <p:grpSpPr>
            <a:xfrm>
              <a:off x="7434791" y="172664"/>
              <a:ext cx="3945758" cy="609498"/>
              <a:chOff x="7434791" y="172664"/>
              <a:chExt cx="3945758" cy="609498"/>
            </a:xfrm>
          </p:grpSpPr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498D9EA8-772E-416F-9D3E-929790FF6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640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160860" y="253407"/>
                <a:ext cx="1219689" cy="527154"/>
              </a:xfrm>
              <a:prstGeom prst="rect">
                <a:avLst/>
              </a:prstGeom>
            </p:spPr>
          </p:pic>
          <p:pic>
            <p:nvPicPr>
              <p:cNvPr id="36" name="Рисунок 35">
                <a:extLst>
                  <a:ext uri="{FF2B5EF4-FFF2-40B4-BE49-F238E27FC236}">
                    <a16:creationId xmlns:a16="http://schemas.microsoft.com/office/drawing/2014/main" id="{D775B581-6526-4535-831F-1998AAE0DD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619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4791" y="206544"/>
                <a:ext cx="1217309" cy="535845"/>
              </a:xfrm>
              <a:prstGeom prst="rect">
                <a:avLst/>
              </a:prstGeom>
            </p:spPr>
          </p:pic>
          <p:pic>
            <p:nvPicPr>
              <p:cNvPr id="37" name="Рисунок 36">
                <a:extLst>
                  <a:ext uri="{FF2B5EF4-FFF2-40B4-BE49-F238E27FC236}">
                    <a16:creationId xmlns:a16="http://schemas.microsoft.com/office/drawing/2014/main" id="{22444A88-A53C-4446-9451-882C48946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61967" y="172664"/>
                <a:ext cx="1386483" cy="609498"/>
              </a:xfrm>
              <a:prstGeom prst="rect">
                <a:avLst/>
              </a:prstGeom>
            </p:spPr>
          </p:pic>
        </p:grpSp>
      </p:grpSp>
      <p:sp>
        <p:nvSpPr>
          <p:cNvPr id="31" name="Номер слайда 1">
            <a:extLst>
              <a:ext uri="{FF2B5EF4-FFF2-40B4-BE49-F238E27FC236}">
                <a16:creationId xmlns:a16="http://schemas.microsoft.com/office/drawing/2014/main" id="{321A42C0-F7F7-41E6-8CDC-C51A90A386EC}"/>
              </a:ext>
            </a:extLst>
          </p:cNvPr>
          <p:cNvSpPr txBox="1">
            <a:spLocks/>
          </p:cNvSpPr>
          <p:nvPr/>
        </p:nvSpPr>
        <p:spPr>
          <a:xfrm>
            <a:off x="9201743" y="63117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9</a:t>
            </a:fld>
            <a:endParaRPr lang="ru-RU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58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64785F-9FBA-4E70-BDB7-0FA566F5AA96}"/>
              </a:ext>
            </a:extLst>
          </p:cNvPr>
          <p:cNvSpPr/>
          <p:nvPr/>
        </p:nvSpPr>
        <p:spPr>
          <a:xfrm>
            <a:off x="428568" y="296750"/>
            <a:ext cx="8678110" cy="5217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Чек-лист самопроверки на уровне региона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B24B75DF-15E4-4F4E-A6AF-09154DC0E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917635"/>
              </p:ext>
            </p:extLst>
          </p:nvPr>
        </p:nvGraphicFramePr>
        <p:xfrm>
          <a:off x="428568" y="1097280"/>
          <a:ext cx="11293170" cy="513046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5314">
                  <a:extLst>
                    <a:ext uri="{9D8B030D-6E8A-4147-A177-3AD203B41FA5}">
                      <a16:colId xmlns:a16="http://schemas.microsoft.com/office/drawing/2014/main" val="1320730797"/>
                    </a:ext>
                  </a:extLst>
                </a:gridCol>
                <a:gridCol w="9765482">
                  <a:extLst>
                    <a:ext uri="{9D8B030D-6E8A-4147-A177-3AD203B41FA5}">
                      <a16:colId xmlns:a16="http://schemas.microsoft.com/office/drawing/2014/main" val="3829647154"/>
                    </a:ext>
                  </a:extLst>
                </a:gridCol>
                <a:gridCol w="1062374">
                  <a:extLst>
                    <a:ext uri="{9D8B030D-6E8A-4147-A177-3AD203B41FA5}">
                      <a16:colId xmlns:a16="http://schemas.microsoft.com/office/drawing/2014/main" val="3232985250"/>
                    </a:ext>
                  </a:extLst>
                </a:gridCol>
              </a:tblGrid>
              <a:tr h="5170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/>
                        <a:t>Критерии готовности региона к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внедрению модели  поддержки и развития </a:t>
                      </a:r>
                      <a:r>
                        <a:rPr lang="ru-RU" sz="1600" dirty="0"/>
                        <a:t>способностей и талантов детей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/>
                        <a:t>Отметка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607278"/>
                  </a:ext>
                </a:extLst>
              </a:tr>
              <a:tr h="24063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rgbClr val="1271A5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rgbClr val="1271A5"/>
                          </a:solidFill>
                        </a:rPr>
                        <a:t>В регионе имеется программа / концепция/ план работы с одаренными детьми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313972"/>
                  </a:ext>
                </a:extLst>
              </a:tr>
              <a:tr h="3180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rgbClr val="1271A5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 регионе реализуется система интеллектуальных олимпиад для обучающихся 1-11 классов, цикл конкурсных мероприятий по предметам,  техническому  творчеству (муниципального и регионального уровня)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334196"/>
                  </a:ext>
                </a:extLst>
              </a:tr>
              <a:tr h="2276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rgbClr val="1271A5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Разработана система мер поддержки одаренных детей (поощрения, премии, стипендии и др.), информирование общественности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3738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rgbClr val="1271A5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Организована информационная кампания о курсах, олимпиадах разного уровня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10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rgbClr val="1271A5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Разработана система мер поддержки педагогов, проявивших педагогический талант в подготовке интеллектуально одаренных детей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671380"/>
                  </a:ext>
                </a:extLst>
              </a:tr>
              <a:tr h="3529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rgbClr val="1271A5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</a:rPr>
                        <a:t>Ведется системная работа по совершенствованию программ ПК в области работы с одаренными детьми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40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Разработаны меры поддержки педагогов, транслирующих свой опыт работы с одаренными детьми среди коллег-предметников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503492"/>
                  </a:ext>
                </a:extLst>
              </a:tr>
              <a:tr h="22377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Созданы и активно развиваются сообщества, педагогов-предметников, нацеленные на обмен опытом по подготовке одаренных детей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79234"/>
                  </a:ext>
                </a:extLst>
              </a:tr>
              <a:tr h="2796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Ведется реестр педагогов, демонстрирующих высокие результаты в подготовке обучающихся к ВсОШ, конкурсам, перечневым олимпиадам, ГИА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74935"/>
                  </a:ext>
                </a:extLst>
              </a:tr>
              <a:tr h="22900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b="1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Подготовку региональной олимпиадной сборной ВсОШ обеспечивает созданный региональный Центр</a:t>
                      </a:r>
                      <a:endParaRPr lang="ru-RU" sz="1200" kern="1200" dirty="0">
                        <a:solidFill>
                          <a:srgbClr val="1271A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197670"/>
                  </a:ext>
                </a:extLst>
              </a:tr>
              <a:tr h="17018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 Центре проводятся профильные смены для подготовки обучающихся к региональному и заключительному этапам </a:t>
                      </a:r>
                      <a:r>
                        <a:rPr lang="ru-RU" sz="1200" kern="1200" dirty="0" err="1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ВсОШ</a:t>
                      </a:r>
                      <a:endParaRPr lang="ru-RU" sz="1200" kern="1200" dirty="0">
                        <a:solidFill>
                          <a:srgbClr val="1271A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15591"/>
                  </a:ext>
                </a:extLst>
              </a:tr>
              <a:tr h="29767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Специалистами Центра разработаны и реализуются программы ДПО для педагогов по олимпиадным заданиям, по работе с обучающимися, проявившими способности по предметам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676362"/>
                  </a:ext>
                </a:extLst>
              </a:tr>
            </a:tbl>
          </a:graphicData>
        </a:graphic>
      </p:graphicFrame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59A110F-4553-49F5-9689-21F6D6D394D3}"/>
              </a:ext>
            </a:extLst>
          </p:cNvPr>
          <p:cNvGrpSpPr/>
          <p:nvPr/>
        </p:nvGrpSpPr>
        <p:grpSpPr>
          <a:xfrm>
            <a:off x="7434791" y="172664"/>
            <a:ext cx="4676156" cy="632187"/>
            <a:chOff x="7434791" y="172664"/>
            <a:chExt cx="4676156" cy="632187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0470E728-2B0E-4385-B5D8-1709C69B3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66" y="206544"/>
              <a:ext cx="846681" cy="598307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AFB74B19-944E-4FF8-99F4-6C3548C433FD}"/>
                </a:ext>
              </a:extLst>
            </p:cNvPr>
            <p:cNvGrpSpPr/>
            <p:nvPr/>
          </p:nvGrpSpPr>
          <p:grpSpPr>
            <a:xfrm>
              <a:off x="7434791" y="172664"/>
              <a:ext cx="3945758" cy="609498"/>
              <a:chOff x="7434791" y="172664"/>
              <a:chExt cx="3945758" cy="609498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6E196D96-4661-49CF-A6FE-1260AD04D5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640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160860" y="253407"/>
                <a:ext cx="1219689" cy="527154"/>
              </a:xfrm>
              <a:prstGeom prst="rect">
                <a:avLst/>
              </a:prstGeom>
            </p:spPr>
          </p:pic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6713F5E1-6951-4464-9B22-DAE8B17B4E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619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4791" y="206544"/>
                <a:ext cx="1217309" cy="535845"/>
              </a:xfrm>
              <a:prstGeom prst="rect">
                <a:avLst/>
              </a:prstGeom>
            </p:spPr>
          </p:pic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804CF012-E08F-4EBA-B229-64AEAAE4E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61967" y="172664"/>
                <a:ext cx="1386483" cy="609498"/>
              </a:xfrm>
              <a:prstGeom prst="rect">
                <a:avLst/>
              </a:prstGeom>
            </p:spPr>
          </p:pic>
        </p:grpSp>
      </p:grpSp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0E5FAE25-2902-4D3C-B034-6FB425C85947}"/>
              </a:ext>
            </a:extLst>
          </p:cNvPr>
          <p:cNvSpPr txBox="1">
            <a:spLocks/>
          </p:cNvSpPr>
          <p:nvPr/>
        </p:nvSpPr>
        <p:spPr>
          <a:xfrm>
            <a:off x="9201743" y="63117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10</a:t>
            </a:fld>
            <a:endParaRPr lang="ru-RU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596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64785F-9FBA-4E70-BDB7-0FA566F5AA96}"/>
              </a:ext>
            </a:extLst>
          </p:cNvPr>
          <p:cNvSpPr/>
          <p:nvPr/>
        </p:nvSpPr>
        <p:spPr>
          <a:xfrm>
            <a:off x="428568" y="296750"/>
            <a:ext cx="8678110" cy="5217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Чек-лист самопроверки на уровне региона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B24B75DF-15E4-4F4E-A6AF-09154DC0E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696909"/>
              </p:ext>
            </p:extLst>
          </p:nvPr>
        </p:nvGraphicFramePr>
        <p:xfrm>
          <a:off x="531221" y="1245326"/>
          <a:ext cx="11225349" cy="438214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2960">
                  <a:extLst>
                    <a:ext uri="{9D8B030D-6E8A-4147-A177-3AD203B41FA5}">
                      <a16:colId xmlns:a16="http://schemas.microsoft.com/office/drawing/2014/main" val="1320730797"/>
                    </a:ext>
                  </a:extLst>
                </a:gridCol>
                <a:gridCol w="9781865">
                  <a:extLst>
                    <a:ext uri="{9D8B030D-6E8A-4147-A177-3AD203B41FA5}">
                      <a16:colId xmlns:a16="http://schemas.microsoft.com/office/drawing/2014/main" val="3829647154"/>
                    </a:ext>
                  </a:extLst>
                </a:gridCol>
                <a:gridCol w="940524">
                  <a:extLst>
                    <a:ext uri="{9D8B030D-6E8A-4147-A177-3AD203B41FA5}">
                      <a16:colId xmlns:a16="http://schemas.microsoft.com/office/drawing/2014/main" val="32329852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/>
                        <a:t>Критерии готовности региона к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внедрению модели  поддержки и развития </a:t>
                      </a:r>
                      <a:r>
                        <a:rPr lang="ru-RU" sz="1600" dirty="0"/>
                        <a:t>способностей и талантов детей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/>
                        <a:t>Отметка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607278"/>
                  </a:ext>
                </a:extLst>
              </a:tr>
              <a:tr h="3962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 регионе имеется РИС (региональная информационная система)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28241"/>
                  </a:ext>
                </a:extLst>
              </a:tr>
              <a:tr h="54258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цифровизации системы образования региона позволяет проводить школьный и муниципальный этап ВсОШ на специальной платформе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108244"/>
                  </a:ext>
                </a:extLst>
              </a:tr>
              <a:tr h="3962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 РИС созданы индивидуальные кабинеты для обучающихся для прохождения школьного и муниципального этапов </a:t>
                      </a:r>
                      <a:r>
                        <a:rPr lang="ru-RU" sz="1200" kern="1200" dirty="0" err="1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ВсОШ</a:t>
                      </a: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519559"/>
                  </a:ext>
                </a:extLst>
              </a:tr>
              <a:tr h="54258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 РИС ведется портфолио обучающегося, и участники образовательных отношений могут отслеживать участие / результативность в конкурсах, олимпиадах и пр.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629793"/>
                  </a:ext>
                </a:extLst>
              </a:tr>
              <a:tr h="3962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 РИС ведется учет посещения обучающимся мастер-классов, результатов анкетирования в проекте «Билет  в будущее», иных профориентационных проектов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492889"/>
                  </a:ext>
                </a:extLst>
              </a:tr>
              <a:tr h="3962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 РИС ведется учет выбора и посещаемости, кружков дополнительного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816125"/>
                  </a:ext>
                </a:extLst>
              </a:tr>
              <a:tr h="3962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В РИС отслеживается результативность участия обучающегося в конкурсах дополнительного образования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750403"/>
                  </a:ext>
                </a:extLst>
              </a:tr>
              <a:tr h="54258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rgbClr val="1271A5"/>
                          </a:solidFill>
                          <a:latin typeface="+mn-lt"/>
                          <a:ea typeface="+mn-ea"/>
                          <a:cs typeface="+mn-cs"/>
                        </a:rPr>
                        <a:t>На основе информации портфолио в РИС формируется профиль обучающегося, формируются рекомендации по профильному обучению, выбору вуза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268207"/>
                  </a:ext>
                </a:extLst>
              </a:tr>
            </a:tbl>
          </a:graphicData>
        </a:graphic>
      </p:graphicFrame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9D40F60-E114-49E0-BBC8-F0FB38D2CBB5}"/>
              </a:ext>
            </a:extLst>
          </p:cNvPr>
          <p:cNvGrpSpPr/>
          <p:nvPr/>
        </p:nvGrpSpPr>
        <p:grpSpPr>
          <a:xfrm>
            <a:off x="7434791" y="172664"/>
            <a:ext cx="4676156" cy="632187"/>
            <a:chOff x="7434791" y="172664"/>
            <a:chExt cx="4676156" cy="632187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DB328FD-523F-4C67-B1AC-B49BACE65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66" y="206544"/>
              <a:ext cx="846681" cy="598307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053AC31A-80CF-4E97-A288-EDD4A66BE02B}"/>
                </a:ext>
              </a:extLst>
            </p:cNvPr>
            <p:cNvGrpSpPr/>
            <p:nvPr/>
          </p:nvGrpSpPr>
          <p:grpSpPr>
            <a:xfrm>
              <a:off x="7434791" y="172664"/>
              <a:ext cx="3945758" cy="609498"/>
              <a:chOff x="7434791" y="172664"/>
              <a:chExt cx="3945758" cy="609498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AD03A690-1B58-44C9-847A-3078071E3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640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160860" y="253407"/>
                <a:ext cx="1219689" cy="527154"/>
              </a:xfrm>
              <a:prstGeom prst="rect">
                <a:avLst/>
              </a:prstGeom>
            </p:spPr>
          </p:pic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E7AC6DE8-3824-4FA4-ADE8-08DBB02011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619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4791" y="206544"/>
                <a:ext cx="1217309" cy="535845"/>
              </a:xfrm>
              <a:prstGeom prst="rect">
                <a:avLst/>
              </a:prstGeom>
            </p:spPr>
          </p:pic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488E732D-C790-4DA1-8D3D-E2AC14053F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61967" y="172664"/>
                <a:ext cx="1386483" cy="609498"/>
              </a:xfrm>
              <a:prstGeom prst="rect">
                <a:avLst/>
              </a:prstGeom>
            </p:spPr>
          </p:pic>
        </p:grpSp>
      </p:grpSp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028C4554-1956-422C-BEE6-0AFFA946FFF7}"/>
              </a:ext>
            </a:extLst>
          </p:cNvPr>
          <p:cNvSpPr txBox="1">
            <a:spLocks/>
          </p:cNvSpPr>
          <p:nvPr/>
        </p:nvSpPr>
        <p:spPr>
          <a:xfrm>
            <a:off x="9201743" y="63117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11</a:t>
            </a:fld>
            <a:endParaRPr lang="ru-RU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365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21D252E4-75C4-4E82-ACC5-B674BF39AF91}"/>
              </a:ext>
            </a:extLst>
          </p:cNvPr>
          <p:cNvSpPr txBox="1">
            <a:spLocks/>
          </p:cNvSpPr>
          <p:nvPr/>
        </p:nvSpPr>
        <p:spPr>
          <a:xfrm>
            <a:off x="9201743" y="633569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12</a:t>
            </a:fld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FD72299-8E84-469E-9B75-978521828767}"/>
              </a:ext>
            </a:extLst>
          </p:cNvPr>
          <p:cNvSpPr/>
          <p:nvPr/>
        </p:nvSpPr>
        <p:spPr>
          <a:xfrm>
            <a:off x="350245" y="296750"/>
            <a:ext cx="7988686" cy="5217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9992" tIns="44996" rIns="89992" bIns="44996">
            <a:spAutoFit/>
          </a:bodyPr>
          <a:lstStyle/>
          <a:p>
            <a:r>
              <a:rPr lang="ru-RU" sz="2800" b="1" dirty="0">
                <a:solidFill>
                  <a:srgbClr val="1271A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Полезные ресурсы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8709C-CCA6-4161-9605-938AF5294356}"/>
              </a:ext>
            </a:extLst>
          </p:cNvPr>
          <p:cNvSpPr txBox="1"/>
          <p:nvPr/>
        </p:nvSpPr>
        <p:spPr>
          <a:xfrm>
            <a:off x="350245" y="1559881"/>
            <a:ext cx="3612156" cy="50013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«Концепция общенациональной системы выявления и развития молодых талантов» (утв. Президентом РФ 03.04.2012 № Пр-827).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 Правительства РФ от 19.10.2023 № 1738 «Об утверждении Правил выявления детей и молодежи, проявивших выдающиеся способности, и сопровождения их дальнейшего развития».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Распоряжение Правительства РФ от 23.01.2021 № 122-р (ред. от 12.06.2025) «Об утверждении плана основных мероприятий, проводимых в рамках Десятилетия детства, на период до 2027 года» (п.28).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Распоряжение Правительства РФ от 31 марта 2022 г. N 678-р «Об утверждении Концепции развития дополнительного образования детей до 2030 г. и плана мероприятий по ее реализации».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Минпросвещения России от 27.11.2020 № 678 «Об утверждении Порядка проведения всероссийской олимпиады школьников» 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Минпросвещения России от 15.02.2022 № 77 «Об утверждении Порядка формирования и ведения государственного информационного ресурса о лицах, проявивших выдающиеся способности».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 Минпросвещения России от 19.11.2021 № ДГ-2054/06 «О направлении методических рекомендаций» (вместе с «Методическими рекомендациями по созданию и функционированию региональных центров выявления, поддержки и развития способностей и талантов у детей и молодежи, созданных с учетом опыта Образовательного Фонда "Талант и успех" в рамках реализации федерального проекта "Успех каждого ребенка" национального проекта "Образование").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28DF5C-7B21-4A60-B37D-4A83BBDBA196}"/>
              </a:ext>
            </a:extLst>
          </p:cNvPr>
          <p:cNvSpPr/>
          <p:nvPr/>
        </p:nvSpPr>
        <p:spPr>
          <a:xfrm>
            <a:off x="350245" y="1121305"/>
            <a:ext cx="3615267" cy="326495"/>
          </a:xfrm>
          <a:prstGeom prst="rect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НПА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4F21CB4-E7B8-4EFC-9A5A-29E073D6194E}"/>
              </a:ext>
            </a:extLst>
          </p:cNvPr>
          <p:cNvSpPr/>
          <p:nvPr/>
        </p:nvSpPr>
        <p:spPr>
          <a:xfrm>
            <a:off x="3987063" y="1112838"/>
            <a:ext cx="4030870" cy="326495"/>
          </a:xfrm>
          <a:prstGeom prst="rect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ПРИМЕРЫ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A273619-643F-4B05-976F-B005A365FB05}"/>
              </a:ext>
            </a:extLst>
          </p:cNvPr>
          <p:cNvSpPr/>
          <p:nvPr/>
        </p:nvSpPr>
        <p:spPr>
          <a:xfrm>
            <a:off x="8079574" y="1112838"/>
            <a:ext cx="3885414" cy="326495"/>
          </a:xfrm>
          <a:prstGeom prst="rect">
            <a:avLst/>
          </a:prstGeom>
          <a:solidFill>
            <a:srgbClr val="1271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САЙТЫ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D60DC5-75E8-4882-9ABC-2AB8A4C04F8F}"/>
              </a:ext>
            </a:extLst>
          </p:cNvPr>
          <p:cNvSpPr txBox="1"/>
          <p:nvPr/>
        </p:nvSpPr>
        <p:spPr>
          <a:xfrm>
            <a:off x="8096843" y="1559881"/>
            <a:ext cx="3885414" cy="54117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ФГБНУ «Институт содержания и методов обучения имени В.С. Леднева». Центр олимпиадного движения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https://vserosolimp.edsoo.ru/</a:t>
            </a:r>
            <a:endParaRPr lang="ru-RU" sz="9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Москва.  ГАОУ ДПО Центр педагогического мастерства. 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https://всош.цпм.рф./regulation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" lvl="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Санкт-Петербург. ГБНОУ «Академия талантов». Центр олимпиад Санкт-Петербурга. 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https://olymp.academtalant.ru/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Московская область. Образовательный центр «Взлёт». 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https://olympmo.ru/organizaczionno-texnologicheskaya-model.html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Татарстан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ГАОУ «Республиканский олимпиадный центр». 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https://olimprocrt.ru/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" lvl="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Удмуртия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ТАУ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https://tau18.ru/students-and-parents/vserossiyskaya-olimpiada-shkolnikov/</a:t>
            </a:r>
            <a:endParaRPr lang="ru-RU" sz="9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lvl="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Башкортостан. Центр развития талантов «Аврора» https://avroracenter.com/category/profilnye-smeny/tekushhie-smeny/</a:t>
            </a:r>
          </a:p>
          <a:p>
            <a:pPr marL="57150" lvl="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Нижегородская область. Региональный центр выявления, поддержки и развития способностей и талантов у детей и молодежи «Вега». https://vega52.ru/sveden/common 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Ленинградская область. ГБУДО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«</a:t>
            </a: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Ленинградский областной центр развития творчества одаренных детей и юношества «Интеллект» 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https://center-intellect.ru/cod-olympp/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Липецкая область. Обособленное структурное подразделение «Центр поддержки одаренных детей «Стратегия»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ГАУ ДПО ЛО «Институт развития образования».</a:t>
            </a:r>
            <a:r>
              <a:rPr lang="en-US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https://www.strategy48.ru/</a:t>
            </a:r>
            <a:endParaRPr lang="ru-RU" sz="9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-228600">
              <a:spcAft>
                <a:spcPts val="800"/>
              </a:spcAft>
              <a:buFont typeface="+mj-lt"/>
              <a:buAutoNum type="arabicPeriod"/>
            </a:pPr>
            <a:r>
              <a:rPr lang="ru-RU" sz="900" b="1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Калининградская область. Центр развития современных компетенций детей БФУ им. И. Канта, </a:t>
            </a: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ФГАУ ВО «Балтийский федеральный университет имени Иммануила Канта», </a:t>
            </a:r>
            <a:r>
              <a:rPr lang="en-US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https://unichild.kantiana.ru/platnye-programmy/obrazovatelnye-programmy/</a:t>
            </a:r>
            <a:endParaRPr lang="ru-RU" sz="9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60F73B-F569-4A34-A3F5-3C8AE8E69B5C}"/>
              </a:ext>
            </a:extLst>
          </p:cNvPr>
          <p:cNvSpPr txBox="1"/>
          <p:nvPr/>
        </p:nvSpPr>
        <p:spPr>
          <a:xfrm>
            <a:off x="4159618" y="1562322"/>
            <a:ext cx="3740007" cy="43858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практик, проектов, разработанных в регионах-участниках проекта «Бережная школа» в 2024-2025 учебном году:</a:t>
            </a:r>
          </a:p>
          <a:p>
            <a:endParaRPr lang="ru-RU" sz="9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Оптимизация процесса первоначального выявления способностей и талантов у обучающихся». </a:t>
            </a:r>
          </a:p>
          <a:p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Государственное бюджетное образовательное учреждение города Севастополя «Средняя общеобразовательная школа №6»</a:t>
            </a:r>
          </a:p>
          <a:p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https://edsoo.ru/wp-content/uploads/2025/11/g.-sevactopol_gbou-sosh-№6.pdf </a:t>
            </a:r>
          </a:p>
          <a:p>
            <a:endParaRPr lang="ru-RU" sz="9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 startAt="2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процесса обеспечения участия учащихся школы во Всероссийской олимпиаде школьников. </a:t>
            </a:r>
          </a:p>
          <a:p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Муниципальное автономное общеобразовательное учреждение «Лицей 44» г. Липецка  https://edsoo.ru/wp-content/uploads/2025/11/lipeczkaya-obl._liczej-44-_shkolnyj-etap-vsosh.pdf </a:t>
            </a:r>
          </a:p>
          <a:p>
            <a:pPr marL="228600" indent="-228600">
              <a:buAutoNum type="arabicPeriod" startAt="2"/>
            </a:pPr>
            <a:endParaRPr lang="ru-RU" sz="9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 startAt="3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Стандартизация процесса подготовки лагерной смены для одаренных детей .</a:t>
            </a:r>
          </a:p>
          <a:p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Муниципальное автономное общеобразовательное учреждение «Лицей 44» г. Липецка. </a:t>
            </a:r>
          </a:p>
          <a:p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https://edsoo.ru/wp-content/uploads/2025/11/lipeczkaya-obl._liczej-44-_letnie-smeny.pdf  </a:t>
            </a:r>
          </a:p>
          <a:p>
            <a:endParaRPr lang="ru-RU" sz="900" kern="0" dirty="0">
              <a:solidFill>
                <a:srgbClr val="1271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 startAt="4"/>
            </a:pPr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Оптимизация процесса подготовки обучающихся к муниципальному этапу всероссийской олимпиады школьников. </a:t>
            </a:r>
          </a:p>
          <a:p>
            <a:r>
              <a:rPr lang="ru-RU" sz="900" kern="0" dirty="0">
                <a:solidFill>
                  <a:srgbClr val="1271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МБОУ «Школа № 21», МБОУ «Школа № 76», МАОУ «Школа № 77», МАОУ «Школа № 79 им. Н.А. Зайцева»,  Нижегородская область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1ACFBB61-EA91-49C0-96AB-47A7F281EE8A}"/>
              </a:ext>
            </a:extLst>
          </p:cNvPr>
          <p:cNvGrpSpPr/>
          <p:nvPr/>
        </p:nvGrpSpPr>
        <p:grpSpPr>
          <a:xfrm>
            <a:off x="7434791" y="172664"/>
            <a:ext cx="4676156" cy="632187"/>
            <a:chOff x="7434791" y="172664"/>
            <a:chExt cx="4676156" cy="632187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3EA8024-206C-4370-9E1C-9C000906F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66" y="206544"/>
              <a:ext cx="846681" cy="598307"/>
            </a:xfrm>
            <a:prstGeom prst="rect">
              <a:avLst/>
            </a:prstGeom>
          </p:spPr>
        </p:pic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3089DF56-A9AD-4B38-9C29-6AE072ABABA8}"/>
                </a:ext>
              </a:extLst>
            </p:cNvPr>
            <p:cNvGrpSpPr/>
            <p:nvPr/>
          </p:nvGrpSpPr>
          <p:grpSpPr>
            <a:xfrm>
              <a:off x="7434791" y="172664"/>
              <a:ext cx="3945758" cy="609498"/>
              <a:chOff x="7434791" y="172664"/>
              <a:chExt cx="3945758" cy="609498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DE5462B0-B817-421D-B2FA-6F080A4109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colorTemperature colorTemp="640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160860" y="253407"/>
                <a:ext cx="1219689" cy="527154"/>
              </a:xfrm>
              <a:prstGeom prst="rect">
                <a:avLst/>
              </a:prstGeom>
            </p:spPr>
          </p:pic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74A5E527-F1A7-467A-A951-29AA614038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colorTemperature colorTemp="619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4791" y="206544"/>
                <a:ext cx="1217309" cy="535845"/>
              </a:xfrm>
              <a:prstGeom prst="rect">
                <a:avLst/>
              </a:prstGeom>
            </p:spPr>
          </p:pic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158A1909-1810-428F-83E4-16F8B7D40C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61967" y="172664"/>
                <a:ext cx="1386483" cy="6094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84893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50BA77F-AC90-2BCD-CEDB-F900BAB60C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7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546"/>
          <a:stretch/>
        </p:blipFill>
        <p:spPr>
          <a:xfrm>
            <a:off x="-4099" y="0"/>
            <a:ext cx="12192000" cy="6858000"/>
          </a:xfrm>
          <a:prstGeom prst="rect">
            <a:avLst/>
          </a:prstGeom>
        </p:spPr>
      </p:pic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CF1AA2C1-BB3E-9D0E-4F89-7239A25E792D}"/>
              </a:ext>
            </a:extLst>
          </p:cNvPr>
          <p:cNvSpPr txBox="1">
            <a:spLocks/>
          </p:cNvSpPr>
          <p:nvPr/>
        </p:nvSpPr>
        <p:spPr>
          <a:xfrm>
            <a:off x="11590592" y="6297781"/>
            <a:ext cx="364679" cy="336142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Akrobat" panose="00000600000000000000" pitchFamily="50" charset="-52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0B160D8-2A9A-1358-98E1-B4060961435B}"/>
              </a:ext>
            </a:extLst>
          </p:cNvPr>
          <p:cNvSpPr/>
          <p:nvPr/>
        </p:nvSpPr>
        <p:spPr>
          <a:xfrm>
            <a:off x="3269467" y="1447167"/>
            <a:ext cx="2328825" cy="2328825"/>
          </a:xfrm>
          <a:prstGeom prst="roundRect">
            <a:avLst>
              <a:gd name="adj" fmla="val 11961"/>
            </a:avLst>
          </a:prstGeom>
          <a:solidFill>
            <a:srgbClr val="0D4798"/>
          </a:solidFill>
          <a:ln>
            <a:solidFill>
              <a:srgbClr val="0D47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0EE9558-1E4D-7BE1-E139-1D0A0F0CB7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394" y="1565094"/>
            <a:ext cx="2092970" cy="2092970"/>
          </a:xfrm>
          <a:prstGeom prst="roundRect">
            <a:avLst>
              <a:gd name="adj" fmla="val 11066"/>
            </a:avLst>
          </a:prstGeom>
          <a:solidFill>
            <a:srgbClr val="0D4798"/>
          </a:solidFill>
          <a:ln>
            <a:solidFill>
              <a:srgbClr val="0D4798"/>
            </a:solidFill>
          </a:ln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844D946-A3F7-CFE8-9282-45C1C52B5029}"/>
              </a:ext>
            </a:extLst>
          </p:cNvPr>
          <p:cNvSpPr/>
          <p:nvPr/>
        </p:nvSpPr>
        <p:spPr>
          <a:xfrm>
            <a:off x="659516" y="1447167"/>
            <a:ext cx="2328825" cy="2328825"/>
          </a:xfrm>
          <a:prstGeom prst="roundRect">
            <a:avLst>
              <a:gd name="adj" fmla="val 11961"/>
            </a:avLst>
          </a:prstGeom>
          <a:solidFill>
            <a:srgbClr val="0D4798"/>
          </a:solidFill>
          <a:ln>
            <a:solidFill>
              <a:srgbClr val="0D47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462260-4BB8-6E36-84B7-F944DD79C6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6" y="1566167"/>
            <a:ext cx="2090824" cy="2090824"/>
          </a:xfrm>
          <a:prstGeom prst="roundRect">
            <a:avLst>
              <a:gd name="adj" fmla="val 8978"/>
            </a:avLst>
          </a:prstGeom>
          <a:solidFill>
            <a:srgbClr val="0D4798"/>
          </a:solidFill>
          <a:ln>
            <a:solidFill>
              <a:srgbClr val="0D4798"/>
            </a:solidFill>
          </a:ln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4AEA49F-26EB-52FC-A2F7-D8D1C608D140}"/>
              </a:ext>
            </a:extLst>
          </p:cNvPr>
          <p:cNvSpPr/>
          <p:nvPr/>
        </p:nvSpPr>
        <p:spPr>
          <a:xfrm>
            <a:off x="659516" y="4011069"/>
            <a:ext cx="2328825" cy="2328825"/>
          </a:xfrm>
          <a:prstGeom prst="roundRect">
            <a:avLst>
              <a:gd name="adj" fmla="val 11961"/>
            </a:avLst>
          </a:prstGeom>
          <a:solidFill>
            <a:srgbClr val="0D4798"/>
          </a:solidFill>
          <a:ln>
            <a:solidFill>
              <a:srgbClr val="0D47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B07BF5-0558-AF52-CD7B-DA07C98EF9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60" y="4133613"/>
            <a:ext cx="2083737" cy="2083737"/>
          </a:xfrm>
          <a:prstGeom prst="roundRect">
            <a:avLst>
              <a:gd name="adj" fmla="val 10315"/>
            </a:avLst>
          </a:prstGeom>
          <a:solidFill>
            <a:srgbClr val="0D4798"/>
          </a:solidFill>
          <a:ln>
            <a:solidFill>
              <a:srgbClr val="0D4798"/>
            </a:solidFill>
          </a:ln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ECAC1B6-3560-9EA5-C45C-A15D8B349E7E}"/>
              </a:ext>
            </a:extLst>
          </p:cNvPr>
          <p:cNvSpPr/>
          <p:nvPr/>
        </p:nvSpPr>
        <p:spPr>
          <a:xfrm>
            <a:off x="3269467" y="4011069"/>
            <a:ext cx="2328825" cy="2328825"/>
          </a:xfrm>
          <a:prstGeom prst="roundRect">
            <a:avLst>
              <a:gd name="adj" fmla="val 11961"/>
            </a:avLst>
          </a:prstGeom>
          <a:solidFill>
            <a:srgbClr val="0D4798"/>
          </a:solidFill>
          <a:ln>
            <a:solidFill>
              <a:srgbClr val="0D47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62DE026-FBB2-CC5D-A6D4-6CEC7789A6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119" y="4141721"/>
            <a:ext cx="2067520" cy="2067520"/>
          </a:xfrm>
          <a:prstGeom prst="roundRect">
            <a:avLst>
              <a:gd name="adj" fmla="val 8912"/>
            </a:avLst>
          </a:prstGeom>
          <a:solidFill>
            <a:srgbClr val="0D4798"/>
          </a:solidFill>
          <a:ln>
            <a:solidFill>
              <a:srgbClr val="0D4798"/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1AD183D-5F75-45B3-85AE-C7D9C7D2C91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1783" t="19708" r="21872" b="19266"/>
          <a:stretch/>
        </p:blipFill>
        <p:spPr>
          <a:xfrm>
            <a:off x="6859466" y="1298575"/>
            <a:ext cx="4850804" cy="5253796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1F6ABC9-3C70-4E91-804C-C4437EBD3FE4}"/>
              </a:ext>
            </a:extLst>
          </p:cNvPr>
          <p:cNvSpPr/>
          <p:nvPr/>
        </p:nvSpPr>
        <p:spPr>
          <a:xfrm>
            <a:off x="0" y="-15472"/>
            <a:ext cx="12192000" cy="982472"/>
          </a:xfrm>
          <a:prstGeom prst="rect">
            <a:avLst/>
          </a:prstGeom>
          <a:solidFill>
            <a:srgbClr val="0D4798"/>
          </a:solidFill>
          <a:ln>
            <a:solidFill>
              <a:srgbClr val="0D47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EE5EE756-DF41-4864-BAFE-5A98063F3129}"/>
              </a:ext>
            </a:extLst>
          </p:cNvPr>
          <p:cNvSpPr txBox="1">
            <a:spLocks/>
          </p:cNvSpPr>
          <p:nvPr/>
        </p:nvSpPr>
        <p:spPr>
          <a:xfrm>
            <a:off x="539259" y="201992"/>
            <a:ext cx="116688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R="0" lvl="0" indent="0" defTabSz="8295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ExtraBold" panose="00000900000000000000" pitchFamily="50" charset="-52"/>
              </a:defRPr>
            </a:lvl1pPr>
          </a:lstStyle>
          <a:p>
            <a:pPr marL="0" marR="0" lvl="0" indent="0" algn="l" defTabSz="8295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ExtraBold" panose="00000900000000000000" pitchFamily="50" charset="-52"/>
                <a:ea typeface="+mn-ea"/>
                <a:cs typeface="+mn-cs"/>
              </a:rPr>
              <a:t>Информационно-методические  ресурсы ИСМО им. В.С. Леднева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68FF22D-E658-4A7F-A179-DB9516218F0D}"/>
              </a:ext>
            </a:extLst>
          </p:cNvPr>
          <p:cNvGrpSpPr/>
          <p:nvPr/>
        </p:nvGrpSpPr>
        <p:grpSpPr>
          <a:xfrm>
            <a:off x="1538750" y="2326506"/>
            <a:ext cx="574635" cy="574635"/>
            <a:chOff x="1442334" y="2305725"/>
            <a:chExt cx="611920" cy="611920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40854C9D-20BB-47F2-9E88-58F2D592BDAA}"/>
                </a:ext>
              </a:extLst>
            </p:cNvPr>
            <p:cNvSpPr/>
            <p:nvPr/>
          </p:nvSpPr>
          <p:spPr>
            <a:xfrm>
              <a:off x="1442334" y="2305725"/>
              <a:ext cx="611920" cy="611920"/>
            </a:xfrm>
            <a:prstGeom prst="ellipse">
              <a:avLst/>
            </a:prstGeom>
            <a:solidFill>
              <a:srgbClr val="0D47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09"/>
              <a:endParaRPr lang="ru-RU" sz="9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F829430-611F-44F5-BF47-9D5BCCF87B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l="21783" t="19708" r="21872" b="19266"/>
            <a:stretch/>
          </p:blipFill>
          <p:spPr>
            <a:xfrm>
              <a:off x="1550470" y="2397426"/>
              <a:ext cx="395649" cy="428518"/>
            </a:xfrm>
            <a:prstGeom prst="rect">
              <a:avLst/>
            </a:prstGeom>
          </p:spPr>
        </p:pic>
      </p:grpSp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D3DB557F-993C-4EC9-B8D2-C6DEB10D75C7}"/>
              </a:ext>
            </a:extLst>
          </p:cNvPr>
          <p:cNvSpPr txBox="1">
            <a:spLocks/>
          </p:cNvSpPr>
          <p:nvPr/>
        </p:nvSpPr>
        <p:spPr>
          <a:xfrm>
            <a:off x="9201743" y="631177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14BE7D-3A19-4826-9BE4-047FC40AD023}" type="slidenum">
              <a:rPr lang="ru-RU" sz="1200">
                <a:latin typeface="Arial Narrow" panose="020B0606020202030204" pitchFamily="34" charset="0"/>
              </a:rPr>
              <a:pPr algn="r"/>
              <a:t>13</a:t>
            </a:fld>
            <a:endParaRPr lang="ru-RU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96890"/>
      </p:ext>
    </p:extLst>
  </p:cSld>
  <p:clrMapOvr>
    <a:masterClrMapping/>
  </p:clrMapOvr>
</p:sld>
</file>

<file path=ppt/theme/theme1.xml><?xml version="1.0" encoding="utf-8"?>
<a:theme xmlns:a="http://schemas.openxmlformats.org/drawingml/2006/main" name="SmartArt">
  <a:themeElements>
    <a:clrScheme name="Росатом 3">
      <a:dk1>
        <a:srgbClr val="333333"/>
      </a:dk1>
      <a:lt1>
        <a:srgbClr val="FFFFFF"/>
      </a:lt1>
      <a:dk2>
        <a:srgbClr val="56C02B"/>
      </a:dk2>
      <a:lt2>
        <a:srgbClr val="FCC30B"/>
      </a:lt2>
      <a:accent1>
        <a:srgbClr val="003274"/>
      </a:accent1>
      <a:accent2>
        <a:srgbClr val="025EA1"/>
      </a:accent2>
      <a:accent3>
        <a:srgbClr val="6CACE3"/>
      </a:accent3>
      <a:accent4>
        <a:srgbClr val="249789"/>
      </a:accent4>
      <a:accent5>
        <a:srgbClr val="FD6924"/>
      </a:accent5>
      <a:accent6>
        <a:srgbClr val="E20079"/>
      </a:accent6>
      <a:hlink>
        <a:srgbClr val="7F7F7F"/>
      </a:hlink>
      <a:folHlink>
        <a:srgbClr val="7F7F7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кст картинк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кст картинк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22599</TotalTime>
  <Words>2575</Words>
  <Application>Microsoft Office PowerPoint</Application>
  <PresentationFormat>Широкоэкранный</PresentationFormat>
  <Paragraphs>371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Akrobat</vt:lpstr>
      <vt:lpstr>Times New Roman</vt:lpstr>
      <vt:lpstr>Courier New</vt:lpstr>
      <vt:lpstr>Akrobat ExtraBold</vt:lpstr>
      <vt:lpstr>Calibri Light</vt:lpstr>
      <vt:lpstr>Calibri</vt:lpstr>
      <vt:lpstr>Arial Narrow</vt:lpstr>
      <vt:lpstr>SmartArt</vt:lpstr>
      <vt:lpstr>2_Текст картинка</vt:lpstr>
      <vt:lpstr>3_Текст картинка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887</cp:revision>
  <cp:lastPrinted>2025-11-13T12:54:36Z</cp:lastPrinted>
  <dcterms:created xsi:type="dcterms:W3CDTF">2021-02-25T07:56:41Z</dcterms:created>
  <dcterms:modified xsi:type="dcterms:W3CDTF">2025-12-01T06:36:05Z</dcterms:modified>
</cp:coreProperties>
</file>