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61" r:id="rId3"/>
    <p:sldId id="262" r:id="rId4"/>
  </p:sldIdLst>
  <p:sldSz cx="14630400" cy="8229600"/>
  <p:notesSz cx="14630400" cy="82296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F952610-8480-ACA5-1576-43B3CA08B5BD}">
  <a:tblStyle styleId="{2F952610-8480-ACA5-1576-43B3CA08B5BD}" styleName="Medium Style 2 - Accent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102" y="4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F4FB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2839213" y="7749538"/>
            <a:ext cx="1722603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2839213" y="7749538"/>
            <a:ext cx="1722603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2839213" y="7749538"/>
            <a:ext cx="1722603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2839213" y="7749538"/>
            <a:ext cx="1722603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2839213" y="7749538"/>
            <a:ext cx="1722603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 bwMode="auto"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2839213" y="7749538"/>
            <a:ext cx="1722603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lck.ru/3SV6kc" TargetMode="External"/><Relationship Id="rId2" Type="http://schemas.openxmlformats.org/officeDocument/2006/relationships/hyperlink" Target="https://vk.com/topic-204989475_53981650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topic-195477515_53958538" TargetMode="External"/><Relationship Id="rId2" Type="http://schemas.openxmlformats.org/officeDocument/2006/relationships/hyperlink" Target="https://vk.com/topic-195477515_53958540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Slide 1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77617244" name="Image 0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833658543" name="Text 3"/>
          <p:cNvSpPr/>
          <p:nvPr/>
        </p:nvSpPr>
        <p:spPr bwMode="auto">
          <a:xfrm>
            <a:off x="758309" y="3141574"/>
            <a:ext cx="13113780" cy="1140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3600" b="1">
                <a:solidFill>
                  <a:srgbClr val="205879"/>
                </a:solidFill>
                <a:latin typeface="Bricolage Grotesque"/>
                <a:ea typeface="Bricolage Grotesque"/>
                <a:cs typeface="Bricolage Grotesque"/>
              </a:rPr>
              <a:t>II электронный каталог-реестр эффективных практик </a:t>
            </a:r>
            <a:br>
              <a:rPr lang="en-US" sz="2800" b="1">
                <a:solidFill>
                  <a:srgbClr val="205879"/>
                </a:solidFill>
                <a:latin typeface="Bricolage Grotesque"/>
                <a:ea typeface="Bricolage Grotesque"/>
                <a:cs typeface="Bricolage Grotesque"/>
              </a:rPr>
            </a:br>
            <a:r>
              <a:rPr lang="en-US" sz="2800" b="1">
                <a:solidFill>
                  <a:srgbClr val="205879"/>
                </a:solidFill>
                <a:latin typeface="Bricolage Grotesque"/>
                <a:ea typeface="Bricolage Grotesque"/>
                <a:cs typeface="Bricolage Grotesque"/>
              </a:rPr>
              <a:t>по актуальным направлениям дошкольного образования, разработанных региональными ресурсными площадками в 2025 году</a:t>
            </a:r>
            <a:endParaRPr sz="2800"/>
          </a:p>
        </p:txBody>
      </p:sp>
      <p:pic>
        <p:nvPicPr>
          <p:cNvPr id="687930874" name="Picture 8" descr="https://abali.ru/wp-content/uploads/2013/09/gerb_Belgorodskoy_oblasti.png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2105863" y="257907"/>
            <a:ext cx="837157" cy="997147"/>
          </a:xfrm>
          <a:prstGeom prst="rect">
            <a:avLst/>
          </a:prstGeom>
          <a:noFill/>
          <a:ln>
            <a:noFill/>
          </a:ln>
        </p:spPr>
      </p:pic>
      <p:sp>
        <p:nvSpPr>
          <p:cNvPr id="291119565" name="Text 3"/>
          <p:cNvSpPr/>
          <p:nvPr/>
        </p:nvSpPr>
        <p:spPr bwMode="auto">
          <a:xfrm>
            <a:off x="1032087" y="1344702"/>
            <a:ext cx="3078023" cy="1140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1">
                <a:solidFill>
                  <a:srgbClr val="205879"/>
                </a:solidFill>
                <a:latin typeface="Bricolage Grotesque"/>
                <a:ea typeface="Bricolage Grotesque"/>
                <a:cs typeface="Bricolage Grotesque"/>
              </a:rPr>
              <a:t>МИНИСТЕРСТВО ОБРАЗОВАНИЯ БЕЛГОРОДСКОЙ ОБЛАСТИ</a:t>
            </a:r>
            <a:endParaRPr sz="1200"/>
          </a:p>
        </p:txBody>
      </p:sp>
      <p:pic>
        <p:nvPicPr>
          <p:cNvPr id="561318737" name="Рисунок 56131873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412069" y="70089"/>
            <a:ext cx="1436639" cy="1274612"/>
          </a:xfrm>
          <a:prstGeom prst="rect">
            <a:avLst/>
          </a:prstGeom>
        </p:spPr>
      </p:pic>
      <p:sp>
        <p:nvSpPr>
          <p:cNvPr id="1441699867" name="Text 3"/>
          <p:cNvSpPr/>
          <p:nvPr/>
        </p:nvSpPr>
        <p:spPr bwMode="auto">
          <a:xfrm>
            <a:off x="9399080" y="1344702"/>
            <a:ext cx="3462617" cy="1140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1">
                <a:solidFill>
                  <a:srgbClr val="205879"/>
                </a:solidFill>
                <a:latin typeface="Bricolage Grotesque"/>
                <a:ea typeface="Bricolage Grotesque"/>
                <a:cs typeface="Bricolage Grotesque"/>
              </a:rPr>
              <a:t>ПЕДАГОГИЧЕСКОЕ СООБЩЕСТВО “ДОШКОЛЬНИК БЕЛОГОРЬЯ</a:t>
            </a:r>
            <a:r>
              <a:rPr sz="1200"/>
              <a:t>”</a:t>
            </a:r>
          </a:p>
        </p:txBody>
      </p:sp>
      <p:sp>
        <p:nvSpPr>
          <p:cNvPr id="2009851424" name="Text 3"/>
          <p:cNvSpPr/>
          <p:nvPr/>
        </p:nvSpPr>
        <p:spPr bwMode="auto">
          <a:xfrm>
            <a:off x="5503235" y="7344822"/>
            <a:ext cx="3104029" cy="700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1">
                <a:solidFill>
                  <a:srgbClr val="205879"/>
                </a:solidFill>
                <a:latin typeface="Bricolage Grotesque"/>
                <a:ea typeface="Bricolage Grotesque"/>
                <a:cs typeface="Bricolage Grotesque"/>
              </a:rPr>
              <a:t>ГОРОД БЕЛГОРОД</a:t>
            </a:r>
            <a:br>
              <a:rPr lang="en-US" sz="1200" b="1">
                <a:solidFill>
                  <a:srgbClr val="205879"/>
                </a:solidFill>
                <a:latin typeface="Bricolage Grotesque"/>
                <a:ea typeface="Bricolage Grotesque"/>
                <a:cs typeface="Bricolage Grotesque"/>
              </a:rPr>
            </a:br>
            <a:r>
              <a:rPr lang="en-US" sz="1200" b="1">
                <a:solidFill>
                  <a:srgbClr val="205879"/>
                </a:solidFill>
                <a:latin typeface="Bricolage Grotesque"/>
                <a:ea typeface="Bricolage Grotesque"/>
                <a:cs typeface="Bricolage Grotesque"/>
              </a:rPr>
              <a:t>2026 ГОД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0794039" name="TextBox 1480794038"/>
          <p:cNvSpPr txBox="1"/>
          <p:nvPr/>
        </p:nvSpPr>
        <p:spPr bwMode="auto">
          <a:xfrm>
            <a:off x="387774" y="278802"/>
            <a:ext cx="4958937" cy="36579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>
                <a:solidFill>
                  <a:schemeClr val="accent5">
                    <a:lumMod val="50000"/>
                  </a:schemeClr>
                </a:solidFill>
              </a:rPr>
              <a:t>КАТАЛОГ-РЕЕСТР 2025 </a:t>
            </a:r>
          </a:p>
        </p:txBody>
      </p:sp>
      <p:sp>
        <p:nvSpPr>
          <p:cNvPr id="1541443022" name="TextBox 1541443021"/>
          <p:cNvSpPr txBox="1"/>
          <p:nvPr/>
        </p:nvSpPr>
        <p:spPr bwMode="auto">
          <a:xfrm>
            <a:off x="2600293" y="461699"/>
            <a:ext cx="10429947" cy="1331134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spcAft>
                <a:spcPts val="0"/>
              </a:spcAft>
              <a:defRPr/>
            </a:pP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Bricolage Grotesque"/>
              </a:rPr>
              <a:t>Кейс педагогических практик создания условий для развития сюжетно-ролевой игры у детей дошкольного возраста с использованием ресурса «тематических» площадок ДОО</a:t>
            </a:r>
            <a:endParaRPr>
              <a:solidFill>
                <a:schemeClr val="accent5">
                  <a:lumMod val="50000"/>
                </a:schemeClr>
              </a:solidFill>
              <a:latin typeface="Bricolage Grotesque"/>
            </a:endParaRPr>
          </a:p>
        </p:txBody>
      </p:sp>
      <p:sp>
        <p:nvSpPr>
          <p:cNvPr id="1092272123" name="TextBox 1092272122"/>
          <p:cNvSpPr txBox="1"/>
          <p:nvPr/>
        </p:nvSpPr>
        <p:spPr bwMode="auto">
          <a:xfrm>
            <a:off x="385714" y="1971661"/>
            <a:ext cx="4807986" cy="706744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lang="en-US" sz="1400" b="1" i="0" u="none" strike="noStrike" cap="none" spc="0" dirty="0">
                <a:solidFill>
                  <a:schemeClr val="accent5">
                    <a:lumMod val="50000"/>
                  </a:schemeClr>
                </a:solidFill>
                <a:latin typeface="Bricolage Grotesque"/>
                <a:cs typeface="Bricolage Grotesque"/>
              </a:rPr>
              <a:t>ЦЕЛЬ</a:t>
            </a:r>
            <a:r>
              <a:rPr lang="en-US" sz="1400" b="1" i="0" u="none" strike="noStrike" cap="none" spc="0" dirty="0">
                <a:solidFill>
                  <a:srgbClr val="205879"/>
                </a:solidFill>
                <a:latin typeface="Bricolage Grotesque"/>
                <a:cs typeface="Bricolage Grotesque"/>
              </a:rPr>
              <a:t>:</a:t>
            </a:r>
            <a:endParaRPr sz="1400" b="1" i="0" u="none" strike="noStrike" cap="none" spc="0" dirty="0">
              <a:solidFill>
                <a:srgbClr val="205879"/>
              </a:solidFill>
              <a:latin typeface="Bricolage Grotesque"/>
              <a:cs typeface="Bricolage Grotesque"/>
            </a:endParaRPr>
          </a:p>
          <a:p>
            <a:pPr algn="just">
              <a:defRPr/>
            </a:pPr>
            <a:r>
              <a:rPr lang="ru-RU" sz="1400" b="0" i="0" u="none" strike="noStrike" cap="none" spc="0" dirty="0">
                <a:solidFill>
                  <a:schemeClr val="tx1"/>
                </a:solidFill>
                <a:latin typeface="Bricolage Grotesque"/>
                <a:cs typeface="Bricolage Grotesque"/>
              </a:rPr>
              <a:t>Создание условий для </a:t>
            </a:r>
            <a:r>
              <a:rPr lang="ru-RU" sz="1400" dirty="0">
                <a:latin typeface="Bricolage Grotesque"/>
              </a:rPr>
              <a:t>формирование игровых умений, которые обеспечивают самостоятельную творческую игру детей, где они по собственному желанию реализуют разнообразные тематику и содержание, свободно вступая во взаимодействие со сверстниками в небольших игровых объединениях. </a:t>
            </a:r>
            <a:endParaRPr lang="en-US" sz="1400" b="0" i="0" u="none" strike="noStrike" cap="none" spc="0" dirty="0">
              <a:solidFill>
                <a:schemeClr val="tx1"/>
              </a:solidFill>
              <a:latin typeface="Bricolage Grotesque"/>
              <a:cs typeface="Bricolage Grotesque"/>
            </a:endParaRPr>
          </a:p>
          <a:p>
            <a:pPr algn="l">
              <a:defRPr/>
            </a:pPr>
            <a:endParaRPr lang="en-US" sz="1400" b="0" i="0" u="none" strike="noStrike" cap="none" spc="0" dirty="0">
              <a:solidFill>
                <a:schemeClr val="tx1"/>
              </a:solidFill>
              <a:latin typeface="Bricolage Grotesque"/>
              <a:cs typeface="Bricolage Grotesque"/>
            </a:endParaRPr>
          </a:p>
          <a:p>
            <a:pPr algn="l">
              <a:defRPr/>
            </a:pPr>
            <a:r>
              <a:rPr lang="en-US" sz="1400" b="1" i="0" u="none" strike="noStrike" cap="none" spc="0" dirty="0">
                <a:solidFill>
                  <a:srgbClr val="205879"/>
                </a:solidFill>
                <a:latin typeface="Bricolage Grotesque"/>
                <a:cs typeface="Bricolage Grotesque"/>
              </a:rPr>
              <a:t>АВТОРСКИЙ КОЛЛЕКТИВ:</a:t>
            </a:r>
          </a:p>
          <a:p>
            <a:pPr algn="l">
              <a:defRPr/>
            </a:pPr>
            <a:r>
              <a:rPr lang="ru-RU" sz="1400" dirty="0">
                <a:latin typeface="Bricolage Grotesque"/>
                <a:cs typeface="Bricolage Grotesque"/>
              </a:rPr>
              <a:t>п</a:t>
            </a:r>
            <a:r>
              <a:rPr lang="ru-RU" sz="1400" b="0" i="0" u="none" strike="noStrike" cap="none" spc="0" dirty="0">
                <a:solidFill>
                  <a:schemeClr val="tx1"/>
                </a:solidFill>
                <a:latin typeface="Bricolage Grotesque"/>
                <a:cs typeface="Bricolage Grotesque"/>
              </a:rPr>
              <a:t>едагоги МБДОУ «Детский сад </a:t>
            </a:r>
            <a:r>
              <a:rPr lang="ru-RU" sz="1400" b="0" i="0" u="none" strike="noStrike" cap="none" spc="0" dirty="0" err="1">
                <a:solidFill>
                  <a:schemeClr val="tx1"/>
                </a:solidFill>
                <a:latin typeface="Bricolage Grotesque"/>
                <a:cs typeface="Bricolage Grotesque"/>
              </a:rPr>
              <a:t>общеразвивающего</a:t>
            </a:r>
            <a:r>
              <a:rPr lang="ru-RU" sz="1400" b="0" i="0" u="none" strike="noStrike" cap="none" spc="0" dirty="0">
                <a:solidFill>
                  <a:schemeClr val="tx1"/>
                </a:solidFill>
                <a:latin typeface="Bricolage Grotesque"/>
                <a:cs typeface="Bricolage Grotesque"/>
              </a:rPr>
              <a:t> вида №19 «Светлячок» города Губкина Белгородской области</a:t>
            </a:r>
            <a:endParaRPr lang="en-US" sz="1400" b="0" i="0" u="none" strike="noStrike" cap="none" spc="0" dirty="0">
              <a:solidFill>
                <a:schemeClr val="tx1"/>
              </a:solidFill>
              <a:latin typeface="Bricolage Grotesque"/>
              <a:cs typeface="Bricolage Grotesque"/>
            </a:endParaRPr>
          </a:p>
          <a:p>
            <a:pPr algn="l">
              <a:defRPr/>
            </a:pPr>
            <a:endParaRPr lang="en-US" sz="1400" b="0" i="0" u="none" strike="noStrike" cap="none" spc="0" dirty="0">
              <a:solidFill>
                <a:schemeClr val="tx1"/>
              </a:solidFill>
              <a:latin typeface="Bricolage Grotesque"/>
              <a:cs typeface="Bricolage Grotesque"/>
            </a:endParaRPr>
          </a:p>
          <a:p>
            <a:pPr algn="l">
              <a:defRPr/>
            </a:pPr>
            <a:r>
              <a:rPr lang="en-US" sz="1400" b="1" i="0" u="none" strike="noStrike" cap="none" spc="0" dirty="0">
                <a:solidFill>
                  <a:srgbClr val="205879"/>
                </a:solidFill>
                <a:latin typeface="Bricolage Grotesque"/>
                <a:ea typeface="Bricolage Grotesque"/>
                <a:cs typeface="Bricolage Grotesque"/>
              </a:rPr>
              <a:t>QR-КОД ДЛЯ ПРОСМОТРА </a:t>
            </a:r>
            <a:r>
              <a:rPr lang="ru-RU" sz="1400" b="1" i="0" u="none" strike="noStrike" cap="none" spc="0" dirty="0">
                <a:solidFill>
                  <a:srgbClr val="205879"/>
                </a:solidFill>
                <a:latin typeface="Bricolage Grotesque"/>
                <a:ea typeface="Bricolage Grotesque"/>
                <a:cs typeface="Bricolage Grotesque"/>
              </a:rPr>
              <a:t>МАТЕРИАЛОВ</a:t>
            </a:r>
            <a:r>
              <a:rPr lang="en-US" sz="1400" b="1" i="0" u="none" strike="noStrike" cap="none" spc="0" dirty="0">
                <a:solidFill>
                  <a:srgbClr val="205879"/>
                </a:solidFill>
                <a:latin typeface="Bricolage Grotesque"/>
                <a:ea typeface="Bricolage Grotesque"/>
                <a:cs typeface="Bricolage Grotesque"/>
              </a:rPr>
              <a:t> ПРАКТИКИ:</a:t>
            </a:r>
            <a:r>
              <a:rPr sz="1400" b="1" i="0" u="none" strike="noStrike" cap="none" spc="0" dirty="0">
                <a:solidFill>
                  <a:srgbClr val="205879"/>
                </a:solidFill>
                <a:latin typeface="Bricolage Grotesque"/>
                <a:cs typeface="Bricolage Grotesque"/>
              </a:rPr>
              <a:t> </a:t>
            </a:r>
          </a:p>
          <a:p>
            <a:pPr algn="l">
              <a:defRPr/>
            </a:pPr>
            <a:endParaRPr sz="1400" b="1" i="0" u="none" strike="noStrike" cap="none" spc="0" dirty="0">
              <a:solidFill>
                <a:srgbClr val="205879"/>
              </a:solidFill>
              <a:latin typeface="Bricolage Grotesque"/>
              <a:cs typeface="Bricolage Grotesque"/>
            </a:endParaRPr>
          </a:p>
          <a:p>
            <a:pPr algn="l">
              <a:defRPr/>
            </a:pPr>
            <a:endParaRPr sz="1400" b="1" i="0" u="none" strike="noStrike" cap="none" spc="0" dirty="0">
              <a:solidFill>
                <a:srgbClr val="205879"/>
              </a:solidFill>
              <a:latin typeface="Bricolage Grotesque"/>
              <a:cs typeface="Bricolage Grotesque"/>
            </a:endParaRPr>
          </a:p>
          <a:p>
            <a:pPr algn="l">
              <a:defRPr/>
            </a:pPr>
            <a:endParaRPr sz="1400" b="1" i="0" u="none" strike="noStrike" cap="none" spc="0" dirty="0">
              <a:solidFill>
                <a:srgbClr val="205879"/>
              </a:solidFill>
              <a:latin typeface="Bricolage Grotesque"/>
              <a:cs typeface="Bricolage Grotesque"/>
            </a:endParaRPr>
          </a:p>
          <a:p>
            <a:pPr algn="l">
              <a:defRPr/>
            </a:pPr>
            <a:endParaRPr sz="1400" b="1" i="0" u="none" strike="noStrike" cap="none" spc="0" dirty="0">
              <a:solidFill>
                <a:srgbClr val="205879"/>
              </a:solidFill>
              <a:latin typeface="Bricolage Grotesque"/>
              <a:cs typeface="Bricolage Grotesque"/>
            </a:endParaRPr>
          </a:p>
          <a:p>
            <a:pPr algn="l">
              <a:defRPr/>
            </a:pPr>
            <a:endParaRPr sz="1400" b="1" i="0" u="none" strike="noStrike" cap="none" spc="0" dirty="0">
              <a:solidFill>
                <a:srgbClr val="205879"/>
              </a:solidFill>
              <a:latin typeface="Bricolage Grotesque"/>
              <a:cs typeface="Bricolage Grotesque"/>
            </a:endParaRPr>
          </a:p>
          <a:p>
            <a:pPr algn="l">
              <a:defRPr/>
            </a:pPr>
            <a:endParaRPr sz="1400" b="1" i="0" u="none" strike="noStrike" cap="none" spc="0" dirty="0">
              <a:solidFill>
                <a:srgbClr val="205879"/>
              </a:solidFill>
              <a:latin typeface="Bricolage Grotesque"/>
              <a:cs typeface="Bricolage Grotesque"/>
            </a:endParaRPr>
          </a:p>
          <a:p>
            <a:pPr algn="l">
              <a:defRPr/>
            </a:pPr>
            <a:endParaRPr sz="1400" b="1" i="0" u="none" strike="noStrike" cap="none" spc="0" dirty="0">
              <a:solidFill>
                <a:srgbClr val="205879"/>
              </a:solidFill>
              <a:latin typeface="Bricolage Grotesque"/>
              <a:cs typeface="Bricolage Grotesque"/>
            </a:endParaRPr>
          </a:p>
          <a:p>
            <a:pPr algn="l">
              <a:defRPr/>
            </a:pPr>
            <a:endParaRPr sz="1400" b="1" i="0" u="none" strike="noStrike" cap="none" spc="0" dirty="0">
              <a:solidFill>
                <a:srgbClr val="205879"/>
              </a:solidFill>
              <a:latin typeface="Bricolage Grotesque"/>
              <a:cs typeface="Bricolage Grotesque"/>
            </a:endParaRPr>
          </a:p>
          <a:p>
            <a:pPr algn="l">
              <a:defRPr/>
            </a:pPr>
            <a:r>
              <a:rPr lang="en-US" sz="1400" b="1" i="0" u="none" strike="noStrike" cap="none" spc="0" dirty="0">
                <a:solidFill>
                  <a:srgbClr val="205879"/>
                </a:solidFill>
                <a:latin typeface="Bricolage Grotesque"/>
                <a:ea typeface="Bricolage Grotesque"/>
                <a:cs typeface="Bricolage Grotesque"/>
              </a:rPr>
              <a:t>ССЫЛКА ДЛЯ СКАЧИВАНИЯ МАТЕРИАЛОВ ПРАКТИКИ:</a:t>
            </a:r>
            <a:endParaRPr lang="en-US" sz="1400" b="1" i="0" u="none" strike="noStrike" cap="none" spc="0" dirty="0">
              <a:solidFill>
                <a:srgbClr val="205879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1400" u="sng" dirty="0">
                <a:latin typeface="Bricolage Grotesque"/>
                <a:cs typeface="Bricolage Grotesque"/>
                <a:hlinkClick r:id="rId2"/>
              </a:rPr>
              <a:t>https://vk.com/topic-204989475_53981650</a:t>
            </a:r>
            <a:endParaRPr lang="ru-RU" sz="1400" u="sng" dirty="0">
              <a:latin typeface="Bricolage Grotesque"/>
              <a:cs typeface="Bricolage Grotesque"/>
            </a:endParaRPr>
          </a:p>
          <a:p>
            <a:pPr>
              <a:defRPr/>
            </a:pPr>
            <a:endParaRPr lang="ru-RU" sz="1400" b="1" i="0" u="none" strike="noStrike" cap="none" spc="0" dirty="0">
              <a:solidFill>
                <a:srgbClr val="205879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1400" b="1" dirty="0">
                <a:solidFill>
                  <a:srgbClr val="205879"/>
                </a:solidFill>
                <a:latin typeface="Bricolage Grotesque"/>
                <a:ea typeface="Bricolage Grotesque"/>
                <a:cs typeface="Bricolage Grotesque"/>
              </a:rPr>
              <a:t>ССЫЛКА НА ТРАНСЛЯЦИЮ ПРАКТИКИ:</a:t>
            </a:r>
            <a:endParaRPr lang="en-US" sz="1400" b="1" dirty="0">
              <a:solidFill>
                <a:srgbClr val="205879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1400" u="sng" dirty="0">
                <a:latin typeface="Bricolage Grotesque"/>
                <a:cs typeface="Bricolage Grotesque"/>
                <a:hlinkClick r:id="rId3"/>
              </a:rPr>
              <a:t>https://clck.ru/3SV6kc</a:t>
            </a:r>
            <a:r>
              <a:rPr lang="en-US" sz="1400" dirty="0">
                <a:latin typeface="Bricolage Grotesque"/>
                <a:cs typeface="Bricolage Grotesque"/>
              </a:rPr>
              <a:t> </a:t>
            </a:r>
          </a:p>
          <a:p>
            <a:pPr>
              <a:defRPr/>
            </a:pPr>
            <a:endParaRPr lang="en-US" sz="1400" b="1" i="0" u="none" strike="noStrike" cap="none" spc="0" dirty="0">
              <a:solidFill>
                <a:srgbClr val="205879"/>
              </a:solidFill>
              <a:latin typeface="Times New Roman"/>
              <a:cs typeface="Times New Roman"/>
            </a:endParaRPr>
          </a:p>
          <a:p>
            <a:pPr algn="l">
              <a:defRPr/>
            </a:pPr>
            <a:endParaRPr lang="en-US" sz="1400" b="1" i="0" u="none" strike="noStrike" cap="none" spc="0" dirty="0">
              <a:solidFill>
                <a:srgbClr val="205879"/>
              </a:solidFill>
              <a:latin typeface="Times New Roman"/>
              <a:cs typeface="Times New Roman"/>
            </a:endParaRPr>
          </a:p>
          <a:p>
            <a:pPr algn="l">
              <a:defRPr/>
            </a:pPr>
            <a:endParaRPr sz="1400" b="1" i="0" u="none" strike="noStrike" cap="none" spc="0" dirty="0">
              <a:solidFill>
                <a:srgbClr val="205879"/>
              </a:solidFill>
              <a:latin typeface="Bricolage Grotesque"/>
              <a:cs typeface="Bricolage Grotesque"/>
            </a:endParaRPr>
          </a:p>
          <a:p>
            <a:pPr algn="l">
              <a:defRPr/>
            </a:pPr>
            <a:endParaRPr sz="1400" b="1" i="0" u="none" strike="noStrike" cap="none" spc="0" dirty="0">
              <a:solidFill>
                <a:srgbClr val="205879"/>
              </a:solidFill>
              <a:latin typeface="Bricolage Grotesque"/>
              <a:cs typeface="Bricolage Grotesque"/>
            </a:endParaRPr>
          </a:p>
          <a:p>
            <a:pPr algn="l">
              <a:defRPr/>
            </a:pPr>
            <a:endParaRPr lang="en-US" sz="1400" b="0" i="0" u="none" strike="noStrike" cap="none" spc="0" dirty="0">
              <a:solidFill>
                <a:schemeClr val="tx1"/>
              </a:solidFill>
              <a:latin typeface="Bricolage Grotesque"/>
              <a:cs typeface="Bricolage Grotesque"/>
            </a:endParaRPr>
          </a:p>
        </p:txBody>
      </p:sp>
      <p:sp>
        <p:nvSpPr>
          <p:cNvPr id="352889961" name="TextBox 352889960"/>
          <p:cNvSpPr txBox="1"/>
          <p:nvPr/>
        </p:nvSpPr>
        <p:spPr bwMode="auto">
          <a:xfrm>
            <a:off x="5100622" y="1900223"/>
            <a:ext cx="9263052" cy="5120376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lang="en-US" sz="1400" b="1" i="0" u="none" strike="noStrike" cap="none" spc="0" dirty="0">
                <a:solidFill>
                  <a:srgbClr val="205879"/>
                </a:solidFill>
                <a:latin typeface="Bricolage Grotesque"/>
                <a:cs typeface="Bricolage Grotesque"/>
              </a:rPr>
              <a:t>ОПИСАНИЕ </a:t>
            </a:r>
          </a:p>
          <a:p>
            <a:pPr algn="l">
              <a:defRPr/>
            </a:pPr>
            <a:endParaRPr lang="en-US" sz="1400" dirty="0">
              <a:latin typeface="Times New Roman"/>
              <a:cs typeface="Times New Roman"/>
            </a:endParaRPr>
          </a:p>
          <a:p>
            <a:pPr indent="252000" algn="just"/>
            <a:r>
              <a:rPr lang="ru-RU" sz="1400" dirty="0">
                <a:latin typeface="Bricolage Grotesque"/>
              </a:rPr>
              <a:t>Кейс содержит 3 портфеля: </a:t>
            </a:r>
          </a:p>
          <a:p>
            <a:pPr lvl="0" indent="252000" algn="just"/>
            <a:r>
              <a:rPr lang="ru-RU" sz="1400" dirty="0">
                <a:latin typeface="Bricolage Grotesque"/>
              </a:rPr>
              <a:t>«</a:t>
            </a:r>
            <a:r>
              <a:rPr lang="ru-RU" sz="1400" dirty="0" err="1">
                <a:latin typeface="Bricolage Grotesque"/>
              </a:rPr>
              <a:t>Игрополис</a:t>
            </a:r>
            <a:r>
              <a:rPr lang="ru-RU" sz="1400" dirty="0">
                <a:latin typeface="Bricolage Grotesque"/>
              </a:rPr>
              <a:t>: город практик» - портфель алгоритмов обеспечения возрастной идентификации РППС «тематических площадок» (чек-лист самоанализа РППС «тематических площадок» для эффективной организации игровой деятельности дошкольников, памятка для педагогов по требованию ФГОС к развивающей среде, перечень оборудования и материалов для «тематических» площадок).</a:t>
            </a:r>
            <a:r>
              <a:rPr lang="ru-RU" sz="1400" b="1" dirty="0">
                <a:latin typeface="Bricolage Grotesque"/>
              </a:rPr>
              <a:t> </a:t>
            </a:r>
            <a:r>
              <a:rPr lang="ru-RU" sz="1400" dirty="0">
                <a:latin typeface="Bricolage Grotesque"/>
              </a:rPr>
              <a:t>Создание тематических игровых уголков стимулирует творческую активность и мотивирует к самостоятельной игре. Наличие разнообразных материалов способствует развитию разных навыков. Адаптация среды с учётом интересов позволяет повысить вовлечённость детей и обеспечивает комфортную атмосферу для развития через игру.</a:t>
            </a:r>
          </a:p>
          <a:p>
            <a:pPr indent="252000" algn="just"/>
            <a:r>
              <a:rPr lang="ru-RU" sz="1400" dirty="0">
                <a:latin typeface="Bricolage Grotesque"/>
              </a:rPr>
              <a:t>«Формула детской игры» - портфель педагогических практик организации игровой деятельности дошкольников с использованием ресурса «тематических» площадок (сценарии организации сюжетно-ролевой игры с использованием инновационных педагогических технологий, методов и приемов). В портфеле «Формула детской игры» представлена методика организации сюжетно-ролевой игры с использованием ресурса «тематических» площадок, определена роль педагога.</a:t>
            </a:r>
          </a:p>
          <a:p>
            <a:pPr lvl="0" indent="252000" algn="just"/>
            <a:r>
              <a:rPr lang="ru-RU" sz="1400" dirty="0">
                <a:latin typeface="Bricolage Grotesque"/>
              </a:rPr>
              <a:t>«Поле игровых возможностей» - практикум для родителей по вопросам организации игрового взаимодействия с ребенком (консультации, сценарии мастер-классов, </a:t>
            </a:r>
            <a:r>
              <a:rPr lang="ru-RU" sz="1400">
                <a:latin typeface="Bricolage Grotesque"/>
              </a:rPr>
              <a:t>тренинги).</a:t>
            </a:r>
          </a:p>
          <a:p>
            <a:pPr lvl="0" indent="252000" algn="just"/>
            <a:endParaRPr lang="ru-RU" sz="1400" dirty="0">
              <a:latin typeface="Bricolage Grotesque"/>
            </a:endParaRPr>
          </a:p>
          <a:p>
            <a:pPr indent="252000" algn="just"/>
            <a:r>
              <a:rPr lang="ru-RU" sz="1400" dirty="0">
                <a:latin typeface="Bricolage Grotesque"/>
              </a:rPr>
              <a:t>Новизной продукта является то, что в ДОО разработаны и апробированы новые стимулирующие условия для развития сюжетно-ролевой игры: интерактивные тематические стенды, модуль «Сменяемый реквизит», система динамических сценариев, карточки «Что скажем» и локальные «</a:t>
            </a:r>
            <a:r>
              <a:rPr lang="ru-RU" sz="1400" dirty="0" err="1">
                <a:latin typeface="Bricolage Grotesque"/>
              </a:rPr>
              <a:t>мини-метапредметы</a:t>
            </a:r>
            <a:r>
              <a:rPr lang="ru-RU" sz="1400" dirty="0">
                <a:latin typeface="Bricolage Grotesque"/>
              </a:rPr>
              <a:t>», которые представлены в портфеле «</a:t>
            </a:r>
            <a:r>
              <a:rPr lang="ru-RU" sz="1400" dirty="0" err="1">
                <a:latin typeface="Bricolage Grotesque"/>
              </a:rPr>
              <a:t>Игрополис</a:t>
            </a:r>
            <a:r>
              <a:rPr lang="ru-RU" sz="1400" dirty="0">
                <a:latin typeface="Bricolage Grotesque"/>
              </a:rPr>
              <a:t>: город практик». Это помогает поддерживать интерес детей и интегрировать разные образовательные области.</a:t>
            </a:r>
          </a:p>
        </p:txBody>
      </p:sp>
      <p:pic>
        <p:nvPicPr>
          <p:cNvPr id="1696526965" name="Рисунок 169652696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2838566" y="83226"/>
            <a:ext cx="1730403" cy="1414332"/>
          </a:xfrm>
          <a:prstGeom prst="rect">
            <a:avLst/>
          </a:prstGeom>
        </p:spPr>
      </p:pic>
      <p:pic>
        <p:nvPicPr>
          <p:cNvPr id="7" name="Рисунок 6" descr="2025120400015.png">
            <a:extLst>
              <a:ext uri="{FF2B5EF4-FFF2-40B4-BE49-F238E27FC236}">
                <a16:creationId xmlns:a16="http://schemas.microsoft.com/office/drawing/2014/main" id="{CD7C92AF-1C60-4915-AAE2-4FA7E4162A7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690464" y="5043391"/>
            <a:ext cx="1028331" cy="102833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0794039" name="TextBox 1480794038"/>
          <p:cNvSpPr txBox="1"/>
          <p:nvPr/>
        </p:nvSpPr>
        <p:spPr bwMode="auto">
          <a:xfrm>
            <a:off x="387774" y="278802"/>
            <a:ext cx="4958937" cy="36579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>
                <a:solidFill>
                  <a:schemeClr val="accent5">
                    <a:lumMod val="50000"/>
                  </a:schemeClr>
                </a:solidFill>
              </a:rPr>
              <a:t>КАТАЛОГ-РЕЕСТР 2025 </a:t>
            </a:r>
          </a:p>
        </p:txBody>
      </p:sp>
      <p:sp>
        <p:nvSpPr>
          <p:cNvPr id="1541443022" name="TextBox 1541443021"/>
          <p:cNvSpPr txBox="1"/>
          <p:nvPr/>
        </p:nvSpPr>
        <p:spPr bwMode="auto">
          <a:xfrm>
            <a:off x="2600293" y="461699"/>
            <a:ext cx="10429947" cy="79470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lnSpc>
                <a:spcPts val="2700"/>
              </a:lnSpc>
              <a:defRPr/>
            </a:pPr>
            <a:r>
              <a:rPr lang="ru-RU" sz="2800" b="1" dirty="0">
                <a:solidFill>
                  <a:srgbClr val="002060"/>
                </a:solidFill>
              </a:rPr>
              <a:t>Кейс моделей гибкого планирования – практики организации и руководства игровой деятельностью детей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092272123" name="TextBox 1092272122"/>
          <p:cNvSpPr txBox="1"/>
          <p:nvPr/>
        </p:nvSpPr>
        <p:spPr bwMode="auto">
          <a:xfrm>
            <a:off x="385714" y="1971661"/>
            <a:ext cx="4807986" cy="684828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lang="en-US" sz="1400" b="1" i="0" u="none" strike="noStrike" cap="none" spc="0" dirty="0">
                <a:solidFill>
                  <a:schemeClr val="accent5">
                    <a:lumMod val="50000"/>
                  </a:schemeClr>
                </a:solidFill>
                <a:latin typeface="Bricolage Grotesque"/>
                <a:cs typeface="Bricolage Grotesque"/>
              </a:rPr>
              <a:t>ЦЕЛЬ</a:t>
            </a:r>
            <a:r>
              <a:rPr lang="en-US" sz="1400" b="1" i="0" u="none" strike="noStrike" cap="none" spc="0" dirty="0">
                <a:solidFill>
                  <a:srgbClr val="205879"/>
                </a:solidFill>
                <a:latin typeface="Bricolage Grotesque"/>
                <a:cs typeface="Bricolage Grotesque"/>
              </a:rPr>
              <a:t>:</a:t>
            </a:r>
            <a:endParaRPr sz="1400" b="1" i="0" u="none" strike="noStrike" cap="none" spc="0" dirty="0">
              <a:solidFill>
                <a:srgbClr val="205879"/>
              </a:solidFill>
              <a:latin typeface="Bricolage Grotesque"/>
              <a:cs typeface="Bricolage Grotesque"/>
            </a:endParaRP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Bricolage Grotesque"/>
                <a:cs typeface="Times New Roman" panose="02020603050405020304" pitchFamily="18" charset="0"/>
              </a:rPr>
              <a:t>Развитие ключевых педагогических компетенций: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1400" b="1" dirty="0">
                <a:latin typeface="Bricolage Grotesque"/>
                <a:cs typeface="Times New Roman" panose="02020603050405020304" pitchFamily="18" charset="0"/>
              </a:rPr>
              <a:t>умение выстраивать образовательный процесс, ориентируясь на инициативы детей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002060"/>
                </a:solidFill>
                <a:latin typeface="Bricolage Grotesque"/>
                <a:cs typeface="Times New Roman" panose="02020603050405020304" pitchFamily="18" charset="0"/>
              </a:rPr>
              <a:t>навыки организации мотивирующей и стимулирующей образовательной среды</a:t>
            </a:r>
            <a:endParaRPr lang="ru-RU" sz="1400" b="1" dirty="0">
              <a:solidFill>
                <a:srgbClr val="002060"/>
              </a:solidFill>
              <a:latin typeface="Bricolage Grotesque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1400" b="1" dirty="0">
                <a:latin typeface="Bricolage Grotesque"/>
                <a:cs typeface="Times New Roman" panose="02020603050405020304" pitchFamily="18" charset="0"/>
              </a:rPr>
              <a:t>способность эффективно стимулировать познавательную активность дошкольников </a:t>
            </a:r>
            <a:endParaRPr lang="ru-RU" sz="1400" b="1" dirty="0">
              <a:solidFill>
                <a:srgbClr val="000000"/>
              </a:solidFill>
              <a:latin typeface="Bricolage Grotesque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002060"/>
                </a:solidFill>
                <a:latin typeface="Bricolage Grotesque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обучения и самообразования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sz="1400" b="0" i="0" u="none" strike="noStrike" cap="none" spc="0" dirty="0">
              <a:solidFill>
                <a:schemeClr val="tx1"/>
              </a:solidFill>
              <a:latin typeface="Bricolage Grotesque"/>
              <a:cs typeface="Bricolage Grotesque"/>
            </a:endParaRPr>
          </a:p>
          <a:p>
            <a:pPr algn="l">
              <a:defRPr/>
            </a:pPr>
            <a:r>
              <a:rPr lang="en-US" sz="1400" b="1" i="0" u="none" strike="noStrike" cap="none" spc="0" dirty="0">
                <a:solidFill>
                  <a:srgbClr val="205879"/>
                </a:solidFill>
                <a:latin typeface="Bricolage Grotesque"/>
                <a:cs typeface="Bricolage Grotesque"/>
              </a:rPr>
              <a:t>АВТОРСКИЙ КОЛЛЕКТИВ:</a:t>
            </a:r>
          </a:p>
          <a:p>
            <a:pPr algn="l">
              <a:defRPr/>
            </a:pPr>
            <a:r>
              <a:rPr lang="ru-RU" sz="1400" dirty="0">
                <a:latin typeface="Bricolage Grotesque"/>
                <a:cs typeface="Bricolage Grotesque"/>
              </a:rPr>
              <a:t>п</a:t>
            </a:r>
            <a:r>
              <a:rPr lang="ru-RU" sz="1400" b="0" i="0" u="none" strike="noStrike" cap="none" spc="0" dirty="0">
                <a:solidFill>
                  <a:schemeClr val="tx1"/>
                </a:solidFill>
                <a:latin typeface="Bricolage Grotesque"/>
                <a:cs typeface="Bricolage Grotesque"/>
              </a:rPr>
              <a:t>едагоги МДОУ «Детский сад №19 </a:t>
            </a:r>
            <a:r>
              <a:rPr lang="ru-RU" sz="1400" b="0" i="0" u="none" strike="noStrike" cap="none" spc="0" dirty="0" err="1">
                <a:solidFill>
                  <a:schemeClr val="tx1"/>
                </a:solidFill>
                <a:latin typeface="Bricolage Grotesque"/>
                <a:cs typeface="Bricolage Grotesque"/>
              </a:rPr>
              <a:t>пгт</a:t>
            </a:r>
            <a:r>
              <a:rPr lang="ru-RU" sz="1400" b="0" i="0" u="none" strike="noStrike" cap="none" spc="0" dirty="0">
                <a:solidFill>
                  <a:schemeClr val="tx1"/>
                </a:solidFill>
                <a:latin typeface="Bricolage Grotesque"/>
                <a:cs typeface="Bricolage Grotesque"/>
              </a:rPr>
              <a:t>. Разумное «Планета Детства» </a:t>
            </a:r>
            <a:r>
              <a:rPr lang="ru-RU" sz="1400" dirty="0">
                <a:latin typeface="Bricolage Grotesque"/>
                <a:cs typeface="Bricolage Grotesque"/>
              </a:rPr>
              <a:t>Белгородского муниципального округа </a:t>
            </a:r>
            <a:r>
              <a:rPr lang="ru-RU" sz="1400" b="0" i="0" u="none" strike="noStrike" cap="none" spc="0" dirty="0">
                <a:solidFill>
                  <a:schemeClr val="tx1"/>
                </a:solidFill>
                <a:latin typeface="Bricolage Grotesque"/>
                <a:cs typeface="Bricolage Grotesque"/>
              </a:rPr>
              <a:t>Белгородской области»</a:t>
            </a:r>
            <a:endParaRPr lang="en-US" sz="1400" b="0" i="0" u="none" strike="noStrike" cap="none" spc="0" dirty="0">
              <a:solidFill>
                <a:schemeClr val="tx1"/>
              </a:solidFill>
              <a:latin typeface="Bricolage Grotesque"/>
              <a:cs typeface="Bricolage Grotesque"/>
            </a:endParaRPr>
          </a:p>
          <a:p>
            <a:pPr algn="l">
              <a:defRPr/>
            </a:pPr>
            <a:endParaRPr lang="en-US" sz="1400" b="0" i="0" u="none" strike="noStrike" cap="none" spc="0" dirty="0">
              <a:solidFill>
                <a:schemeClr val="tx1"/>
              </a:solidFill>
              <a:latin typeface="Bricolage Grotesque"/>
              <a:cs typeface="Bricolage Grotesque"/>
            </a:endParaRPr>
          </a:p>
          <a:p>
            <a:pPr algn="l">
              <a:defRPr/>
            </a:pPr>
            <a:r>
              <a:rPr lang="en-US" sz="1400" b="1" i="0" u="none" strike="noStrike" cap="none" spc="0" dirty="0">
                <a:solidFill>
                  <a:srgbClr val="205879"/>
                </a:solidFill>
                <a:latin typeface="Bricolage Grotesque"/>
                <a:ea typeface="Bricolage Grotesque"/>
                <a:cs typeface="Bricolage Grotesque"/>
              </a:rPr>
              <a:t>QR-КОД ДЛЯ ПРОСМОТРА </a:t>
            </a:r>
            <a:r>
              <a:rPr lang="ru-RU" sz="1400" b="1" i="0" u="none" strike="noStrike" cap="none" spc="0" dirty="0">
                <a:solidFill>
                  <a:srgbClr val="205879"/>
                </a:solidFill>
                <a:latin typeface="Bricolage Grotesque"/>
                <a:ea typeface="Bricolage Grotesque"/>
                <a:cs typeface="Bricolage Grotesque"/>
              </a:rPr>
              <a:t>ВИДЕО-МАТЕРИАЛОВ</a:t>
            </a:r>
            <a:r>
              <a:rPr lang="en-US" sz="1400" b="1" i="0" u="none" strike="noStrike" cap="none" spc="0" dirty="0">
                <a:solidFill>
                  <a:srgbClr val="205879"/>
                </a:solidFill>
                <a:latin typeface="Bricolage Grotesque"/>
                <a:ea typeface="Bricolage Grotesque"/>
                <a:cs typeface="Bricolage Grotesque"/>
              </a:rPr>
              <a:t> ПРАКТИКИ:</a:t>
            </a:r>
            <a:r>
              <a:rPr sz="1400" b="1" i="0" u="none" strike="noStrike" cap="none" spc="0" dirty="0">
                <a:solidFill>
                  <a:srgbClr val="205879"/>
                </a:solidFill>
                <a:latin typeface="Bricolage Grotesque"/>
                <a:cs typeface="Bricolage Grotesque"/>
              </a:rPr>
              <a:t> </a:t>
            </a:r>
          </a:p>
          <a:p>
            <a:pPr algn="l">
              <a:defRPr/>
            </a:pPr>
            <a:endParaRPr sz="1400" b="1" i="0" u="none" strike="noStrike" cap="none" spc="0" dirty="0">
              <a:solidFill>
                <a:srgbClr val="205879"/>
              </a:solidFill>
              <a:latin typeface="Bricolage Grotesque"/>
              <a:cs typeface="Bricolage Grotesque"/>
            </a:endParaRPr>
          </a:p>
          <a:p>
            <a:pPr algn="l">
              <a:defRPr/>
            </a:pPr>
            <a:endParaRPr sz="1400" b="1" i="0" u="none" strike="noStrike" cap="none" spc="0" dirty="0">
              <a:solidFill>
                <a:srgbClr val="205879"/>
              </a:solidFill>
              <a:latin typeface="Bricolage Grotesque"/>
              <a:cs typeface="Bricolage Grotesque"/>
            </a:endParaRPr>
          </a:p>
          <a:p>
            <a:pPr algn="l">
              <a:defRPr/>
            </a:pPr>
            <a:endParaRPr sz="1400" b="1" i="0" u="none" strike="noStrike" cap="none" spc="0" dirty="0">
              <a:solidFill>
                <a:srgbClr val="205879"/>
              </a:solidFill>
              <a:latin typeface="Bricolage Grotesque"/>
              <a:cs typeface="Bricolage Grotesque"/>
            </a:endParaRPr>
          </a:p>
          <a:p>
            <a:pPr algn="l">
              <a:defRPr/>
            </a:pPr>
            <a:endParaRPr sz="1400" b="1" i="0" u="none" strike="noStrike" cap="none" spc="0" dirty="0">
              <a:solidFill>
                <a:srgbClr val="205879"/>
              </a:solidFill>
              <a:latin typeface="Bricolage Grotesque"/>
              <a:cs typeface="Bricolage Grotesque"/>
            </a:endParaRPr>
          </a:p>
          <a:p>
            <a:pPr algn="l">
              <a:defRPr/>
            </a:pPr>
            <a:endParaRPr sz="1400" b="1" i="0" u="none" strike="noStrike" cap="none" spc="0" dirty="0">
              <a:solidFill>
                <a:srgbClr val="205879"/>
              </a:solidFill>
              <a:latin typeface="Bricolage Grotesque"/>
              <a:cs typeface="Bricolage Grotesque"/>
            </a:endParaRPr>
          </a:p>
          <a:p>
            <a:pPr algn="l">
              <a:defRPr/>
            </a:pPr>
            <a:endParaRPr sz="1400" b="1" i="0" u="none" strike="noStrike" cap="none" spc="0" dirty="0">
              <a:solidFill>
                <a:srgbClr val="205879"/>
              </a:solidFill>
              <a:latin typeface="Bricolage Grotesque"/>
              <a:cs typeface="Bricolage Grotesque"/>
            </a:endParaRPr>
          </a:p>
          <a:p>
            <a:pPr algn="l">
              <a:defRPr/>
            </a:pPr>
            <a:endParaRPr sz="1400" b="1" i="0" u="none" strike="noStrike" cap="none" spc="0" dirty="0">
              <a:solidFill>
                <a:srgbClr val="205879"/>
              </a:solidFill>
              <a:latin typeface="Bricolage Grotesque"/>
              <a:cs typeface="Bricolage Grotesque"/>
            </a:endParaRPr>
          </a:p>
          <a:p>
            <a:pPr algn="l">
              <a:defRPr/>
            </a:pPr>
            <a:endParaRPr sz="1400" b="1" i="0" u="none" strike="noStrike" cap="none" spc="0" dirty="0">
              <a:solidFill>
                <a:srgbClr val="205879"/>
              </a:solidFill>
              <a:latin typeface="Bricolage Grotesque"/>
              <a:cs typeface="Bricolage Grotesque"/>
            </a:endParaRPr>
          </a:p>
          <a:p>
            <a:pPr algn="l">
              <a:defRPr/>
            </a:pPr>
            <a:r>
              <a:rPr lang="en-US" sz="1400" b="1" i="0" u="none" strike="noStrike" cap="none" spc="0" dirty="0">
                <a:solidFill>
                  <a:srgbClr val="205879"/>
                </a:solidFill>
                <a:latin typeface="Bricolage Grotesque"/>
                <a:ea typeface="Bricolage Grotesque"/>
                <a:cs typeface="Bricolage Grotesque"/>
              </a:rPr>
              <a:t>ССЫЛКА ДЛЯ СКАЧИВАНИЯ МАТЕРИАЛОВ ПРАКТИКИ:</a:t>
            </a:r>
            <a:endParaRPr lang="en-US" sz="1400" b="1" i="0" u="none" strike="noStrike" cap="none" spc="0" dirty="0">
              <a:solidFill>
                <a:srgbClr val="205879"/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 lang="en-US" sz="1400" b="1" i="0" u="none" strike="noStrike" cap="none" spc="0" dirty="0">
              <a:solidFill>
                <a:srgbClr val="205879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https://vk.com/topic-195477515_53958540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https://vk.com/topic-195477515_53958538</a:t>
            </a:r>
            <a:endParaRPr lang="en-US" sz="1400" b="1" i="0" u="none" strike="noStrike" cap="none" spc="0" dirty="0">
              <a:solidFill>
                <a:srgbClr val="205879"/>
              </a:solidFill>
              <a:latin typeface="Times New Roman"/>
              <a:cs typeface="Times New Roman"/>
            </a:endParaRPr>
          </a:p>
          <a:p>
            <a:pPr algn="l">
              <a:defRPr/>
            </a:pPr>
            <a:endParaRPr sz="1400" b="1" i="0" u="none" strike="noStrike" cap="none" spc="0" dirty="0">
              <a:solidFill>
                <a:srgbClr val="205879"/>
              </a:solidFill>
              <a:latin typeface="Bricolage Grotesque"/>
              <a:cs typeface="Bricolage Grotesque"/>
            </a:endParaRPr>
          </a:p>
          <a:p>
            <a:pPr algn="l">
              <a:defRPr/>
            </a:pPr>
            <a:endParaRPr sz="1400" b="1" i="0" u="none" strike="noStrike" cap="none" spc="0" dirty="0">
              <a:solidFill>
                <a:srgbClr val="205879"/>
              </a:solidFill>
              <a:latin typeface="Bricolage Grotesque"/>
              <a:cs typeface="Bricolage Grotesque"/>
            </a:endParaRPr>
          </a:p>
          <a:p>
            <a:pPr algn="l">
              <a:defRPr/>
            </a:pPr>
            <a:endParaRPr lang="en-US" sz="1400" b="0" i="0" u="none" strike="noStrike" cap="none" spc="0" dirty="0">
              <a:solidFill>
                <a:schemeClr val="tx1"/>
              </a:solidFill>
              <a:latin typeface="Bricolage Grotesque"/>
              <a:cs typeface="Bricolage Grotesque"/>
            </a:endParaRPr>
          </a:p>
        </p:txBody>
      </p:sp>
      <p:sp>
        <p:nvSpPr>
          <p:cNvPr id="352889961" name="TextBox 352889960"/>
          <p:cNvSpPr txBox="1"/>
          <p:nvPr/>
        </p:nvSpPr>
        <p:spPr bwMode="auto">
          <a:xfrm>
            <a:off x="5346710" y="1900223"/>
            <a:ext cx="9016963" cy="6529416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lang="en-US" sz="1400" b="1" i="0" u="none" strike="noStrike" cap="none" spc="0" dirty="0">
                <a:solidFill>
                  <a:srgbClr val="205879"/>
                </a:solidFill>
                <a:latin typeface="Bricolage Grotesque"/>
                <a:cs typeface="Bricolage Grotesque"/>
              </a:rPr>
              <a:t>ОПИСАНИЕ </a:t>
            </a:r>
          </a:p>
          <a:p>
            <a:pPr algn="l">
              <a:defRPr/>
            </a:pPr>
            <a:endParaRPr lang="en-US" sz="1400" dirty="0">
              <a:latin typeface="Times New Roman"/>
              <a:cs typeface="Times New Roman"/>
            </a:endParaRPr>
          </a:p>
          <a:p>
            <a:pPr algn="just"/>
            <a:r>
              <a:rPr lang="ru-RU" sz="1400" dirty="0">
                <a:latin typeface="Bricolage Grotesque"/>
              </a:rPr>
              <a:t>Структура Кейс моделей гибкого планирования образовательной деятельности в ДОО включает в себя 3 портфеля:</a:t>
            </a:r>
          </a:p>
          <a:p>
            <a:pPr algn="just"/>
            <a:r>
              <a:rPr lang="ru-RU" sz="1400" dirty="0">
                <a:latin typeface="Bricolage Grotesque"/>
              </a:rPr>
              <a:t> В </a:t>
            </a:r>
            <a:r>
              <a:rPr lang="ru-RU" sz="1400" i="1" dirty="0">
                <a:latin typeface="Bricolage Grotesque"/>
              </a:rPr>
              <a:t>1-м портфеле</a:t>
            </a:r>
            <a:r>
              <a:rPr lang="ru-RU" sz="1400" dirty="0">
                <a:latin typeface="Bricolage Grotesque"/>
              </a:rPr>
              <a:t> имеется подробное представление моделей гибкого планирования с характеристиками и описанием этапов практической деятельности педагогов. Материал представлен в текстовом документе и в формате 6 презентаций. Подробно представлены 6 моделей: «Проектный четверг», «Событийный календарь», «Интеллект – карта», «Хочу все знать!», «Трех вопросов», «Детский совет».</a:t>
            </a:r>
          </a:p>
          <a:p>
            <a:pPr algn="just"/>
            <a:r>
              <a:rPr lang="ru-RU" sz="1400" i="1" dirty="0">
                <a:latin typeface="Bricolage Grotesque"/>
              </a:rPr>
              <a:t>2-й портфель</a:t>
            </a:r>
            <a:r>
              <a:rPr lang="ru-RU" sz="1400" dirty="0">
                <a:latin typeface="Bricolage Grotesque"/>
              </a:rPr>
              <a:t> в формате видео демонстрирует примеры организации гибкого планирования для разных возрастных групп воспитанников. Вы увидите, как совместное планирование тематических недель, календарных событий и праздников Календаря может быть эффективно организовано в разной возрастной группе. Представленные модели совместного планирования с педагогами не только повышают мотивацию детей к участию в образовательной деятельности, но и предоставляют им возможность самостоятельно выбирать формы и виды деятельности для достижения поставленных целей.</a:t>
            </a:r>
          </a:p>
          <a:p>
            <a:pPr algn="just"/>
            <a:r>
              <a:rPr lang="ru-RU" sz="1400" dirty="0">
                <a:latin typeface="Bricolage Grotesque"/>
              </a:rPr>
              <a:t>Для педагогов портфель 2 - «Модели гибкого планирования с описанием этапов практической деятельности педагогов» представляет 6 видеороликов, длительностью от 1-ой  до 4-х минут.</a:t>
            </a:r>
          </a:p>
          <a:p>
            <a:pPr algn="just"/>
            <a:r>
              <a:rPr lang="ru-RU" sz="1400" i="1" dirty="0">
                <a:latin typeface="Bricolage Grotesque"/>
              </a:rPr>
              <a:t>3-й портфель</a:t>
            </a:r>
            <a:r>
              <a:rPr lang="ru-RU" sz="1400" dirty="0">
                <a:latin typeface="Bricolage Grotesque"/>
              </a:rPr>
              <a:t> включает в себя подборку цифровых ресурсов, представленную полезными ссылками на вебинары ведущих педагогов, освещающих вопросы гибкого планирования. Представлено 4 вебинара, 2 видео – презентации практик гибкого планирования, 4 презентации опыта работы ДОО разных регионов России, 2 презентации о технологии гибкого планирования. Этот портфель позволяет получить целостную картину разработки данной проблемы на уровне Российской Федерации, что позволяет более глубоко и осознанно использовать материалы портфеля. </a:t>
            </a:r>
          </a:p>
          <a:p>
            <a:endParaRPr lang="ru-RU" sz="1400" dirty="0">
              <a:latin typeface="Bricolage Grotesque"/>
            </a:endParaRPr>
          </a:p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Система гибкого планирования деятельности с детьми в ДОО — это система, которая не подразумевает жёстких регламентированных действий педагога и исполнения их со стороны детей. Работа выстраивается исходя из инициатив детей, актуальных для них на данный момент.  Мы предлагаем Вам ресурсы, с помощью которых Вы сможете подробно познакомиться с технологией применения практики гибкого планирования!</a:t>
            </a:r>
          </a:p>
          <a:p>
            <a:pPr lvl="0" indent="252000" algn="just"/>
            <a:endParaRPr lang="ru-RU" sz="1400" dirty="0">
              <a:latin typeface="Bricolage Grotesque"/>
            </a:endParaRPr>
          </a:p>
        </p:txBody>
      </p:sp>
      <p:pic>
        <p:nvPicPr>
          <p:cNvPr id="1696526965" name="Рисунок 169652696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2838566" y="83226"/>
            <a:ext cx="1730403" cy="141433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79A26E5-4348-417F-A1B9-C702B4A40E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56781" y="5493530"/>
            <a:ext cx="1528818" cy="152881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769859A-A40A-42E0-877D-DC666FF261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724" y="5493530"/>
            <a:ext cx="1528818" cy="152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702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793</Words>
  <Application>Microsoft Office PowerPoint</Application>
  <DocSecurity>0</DocSecurity>
  <PresentationFormat>Произвольный</PresentationFormat>
  <Paragraphs>72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9" baseType="lpstr">
      <vt:lpstr>Calibri</vt:lpstr>
      <vt:lpstr>Bricolage Grotesque</vt:lpstr>
      <vt:lpstr>Wingdings</vt:lpstr>
      <vt:lpstr>Times New Roman</vt:lpstr>
      <vt:lpstr>Arial</vt:lpstr>
      <vt:lpstr>Office Theme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/>
  <cp:keywords/>
  <dc:description/>
  <cp:lastModifiedBy>Л.В. Серых</cp:lastModifiedBy>
  <cp:revision>28</cp:revision>
  <dcterms:created xsi:type="dcterms:W3CDTF">2026-01-15T19:09:18Z</dcterms:created>
  <dcterms:modified xsi:type="dcterms:W3CDTF">2026-07-01T08:21:29Z</dcterms:modified>
  <cp:category/>
  <dc:identifier/>
  <cp:contentStatus/>
  <dc:language/>
  <cp:version/>
</cp:coreProperties>
</file>