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448" r:id="rId2"/>
    <p:sldId id="499" r:id="rId3"/>
    <p:sldId id="383" r:id="rId4"/>
    <p:sldId id="399" r:id="rId5"/>
    <p:sldId id="485" r:id="rId6"/>
    <p:sldId id="464" r:id="rId7"/>
    <p:sldId id="471" r:id="rId8"/>
    <p:sldId id="452" r:id="rId9"/>
    <p:sldId id="453" r:id="rId10"/>
    <p:sldId id="481" r:id="rId11"/>
    <p:sldId id="511" r:id="rId12"/>
    <p:sldId id="500" r:id="rId13"/>
  </p:sldIdLst>
  <p:sldSz cx="9144000" cy="6858000" type="screen4x3"/>
  <p:notesSz cx="6742113" cy="987266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59E"/>
    <a:srgbClr val="E6EDF6"/>
    <a:srgbClr val="0047D6"/>
    <a:srgbClr val="D8F6F8"/>
    <a:srgbClr val="009644"/>
    <a:srgbClr val="8A0000"/>
    <a:srgbClr val="00246C"/>
    <a:srgbClr val="FFFFFF"/>
    <a:srgbClr val="FFFF99"/>
    <a:srgbClr val="FFFFB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C11503-ECB5-43A5-9342-C4C42BA19F9A}" type="datetimeFigureOut">
              <a:rPr lang="ru-RU" smtClean="0"/>
              <a:pPr/>
              <a:t>21.08.2023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03288" y="739775"/>
            <a:ext cx="4935537" cy="37036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4212" y="4689515"/>
            <a:ext cx="5393690" cy="444269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8971" y="9377316"/>
            <a:ext cx="2921582" cy="49363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FBA5ECF-43DF-4D38-9F15-91497AC168F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0295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03288" y="739775"/>
            <a:ext cx="4935537" cy="370363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FBA5ECF-43DF-4D38-9F15-91497AC168F1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7359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Заметки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ru-RU" dirty="0" smtClean="0"/>
          </a:p>
        </p:txBody>
      </p:sp>
      <p:sp>
        <p:nvSpPr>
          <p:cNvPr id="3482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FF7327CE-1514-46C0-BCD2-2F74CF638472}" type="slidenum">
              <a:rPr lang="ru-RU"/>
              <a:pPr/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8648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cer\Desktop\кравцова\1521289491_17-119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692185">
            <a:off x="-3801707" y="383219"/>
            <a:ext cx="11885630" cy="66856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CE7CF-4FF1-46AA-A7C9-C85493984E5B}" type="datetimeFigureOut">
              <a:rPr lang="ru-RU" smtClean="0"/>
              <a:pPr/>
              <a:t>21.08.2023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7CA5-33A1-439C-83D0-118400D316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Рамка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834"/>
            </a:avLst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92844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acer\Desktop\кравцова\1498162012.jp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-35495" y="0"/>
            <a:ext cx="9143999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CE7CF-4FF1-46AA-A7C9-C85493984E5B}" type="datetimeFigureOut">
              <a:rPr lang="ru-RU" smtClean="0"/>
              <a:pPr/>
              <a:t>21.08.2023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7CA5-33A1-439C-83D0-118400D3168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854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813772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C:\Users\acer\Desktop\кравцова\1498162012.jpg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63"/>
          <a:stretch/>
        </p:blipFill>
        <p:spPr bwMode="auto">
          <a:xfrm flipH="1" flipV="1">
            <a:off x="755576" y="27384"/>
            <a:ext cx="8388424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Рамка 7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854"/>
            </a:avLst>
          </a:prstGeom>
          <a:solidFill>
            <a:schemeClr val="accent1">
              <a:lumMod val="75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CE7CF-4FF1-46AA-A7C9-C85493984E5B}" type="datetimeFigureOut">
              <a:rPr lang="ru-RU" smtClean="0"/>
              <a:pPr/>
              <a:t>21.08.2023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7CA5-33A1-439C-83D0-118400D31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562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CE7CF-4FF1-46AA-A7C9-C85493984E5B}" type="datetimeFigureOut">
              <a:rPr lang="ru-RU" smtClean="0"/>
              <a:pPr/>
              <a:t>21.08.2023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7CA5-33A1-439C-83D0-118400D31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7750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CE7CF-4FF1-46AA-A7C9-C85493984E5B}" type="datetimeFigureOut">
              <a:rPr lang="ru-RU" smtClean="0"/>
              <a:pPr/>
              <a:t>21.08.2023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7CA5-33A1-439C-83D0-118400D31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873107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CE7CF-4FF1-46AA-A7C9-C85493984E5B}" type="datetimeFigureOut">
              <a:rPr lang="ru-RU" smtClean="0"/>
              <a:pPr/>
              <a:t>21.08.2023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7CA5-33A1-439C-83D0-118400D31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46678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CE7CF-4FF1-46AA-A7C9-C85493984E5B}" type="datetimeFigureOut">
              <a:rPr lang="ru-RU" smtClean="0"/>
              <a:pPr/>
              <a:t>21.08.2023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7CA5-33A1-439C-83D0-118400D31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84601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CE7CF-4FF1-46AA-A7C9-C85493984E5B}" type="datetimeFigureOut">
              <a:rPr lang="ru-RU" smtClean="0"/>
              <a:pPr/>
              <a:t>21.08.2023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7CA5-33A1-439C-83D0-118400D31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14394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CE7CF-4FF1-46AA-A7C9-C85493984E5B}" type="datetimeFigureOut">
              <a:rPr lang="ru-RU" smtClean="0"/>
              <a:pPr/>
              <a:t>21.08.2023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7CA5-33A1-439C-83D0-118400D31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0782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CE7CF-4FF1-46AA-A7C9-C85493984E5B}" type="datetimeFigureOut">
              <a:rPr lang="ru-RU" smtClean="0"/>
              <a:pPr/>
              <a:t>21.08.2023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7CA5-33A1-439C-83D0-118400D31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7504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CE7CF-4FF1-46AA-A7C9-C85493984E5B}" type="datetimeFigureOut">
              <a:rPr lang="ru-RU" smtClean="0"/>
              <a:pPr/>
              <a:t>21.08.2023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7CA5-33A1-439C-83D0-118400D31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26154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CE7CF-4FF1-46AA-A7C9-C85493984E5B}" type="datetimeFigureOut">
              <a:rPr lang="ru-RU" smtClean="0"/>
              <a:pPr/>
              <a:t>21.08.2023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767CA5-33A1-439C-83D0-118400D3168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CE7CF-4FF1-46AA-A7C9-C85493984E5B}" type="datetimeFigureOut">
              <a:rPr lang="ru-RU" smtClean="0"/>
              <a:pPr/>
              <a:t>21.08.2023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767CA5-33A1-439C-83D0-118400D31684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95644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jpeg"/><Relationship Id="rId13" Type="http://schemas.openxmlformats.org/officeDocument/2006/relationships/image" Target="../media/image23.jpeg"/><Relationship Id="rId18" Type="http://schemas.openxmlformats.org/officeDocument/2006/relationships/image" Target="../media/image28.jpeg"/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12" Type="http://schemas.openxmlformats.org/officeDocument/2006/relationships/image" Target="../media/image22.jpeg"/><Relationship Id="rId17" Type="http://schemas.openxmlformats.org/officeDocument/2006/relationships/image" Target="../media/image27.jpe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26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7.jpeg"/><Relationship Id="rId11" Type="http://schemas.openxmlformats.org/officeDocument/2006/relationships/image" Target="../media/image8.png"/><Relationship Id="rId5" Type="http://schemas.openxmlformats.org/officeDocument/2006/relationships/image" Target="../media/image16.jpeg"/><Relationship Id="rId15" Type="http://schemas.openxmlformats.org/officeDocument/2006/relationships/image" Target="../media/image25.jpeg"/><Relationship Id="rId10" Type="http://schemas.openxmlformats.org/officeDocument/2006/relationships/image" Target="../media/image21.jpeg"/><Relationship Id="rId4" Type="http://schemas.openxmlformats.org/officeDocument/2006/relationships/image" Target="../media/image15.jpeg"/><Relationship Id="rId9" Type="http://schemas.openxmlformats.org/officeDocument/2006/relationships/image" Target="../media/image20.jpeg"/><Relationship Id="rId14" Type="http://schemas.openxmlformats.org/officeDocument/2006/relationships/image" Target="../media/image24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https://avatars.mds.yandex.net/get-altay/750770/2a00000162616b05c4209802486acfb9365e/XXL"/>
          <p:cNvPicPr>
            <a:picLocks noChangeAspect="1" noChangeArrowheads="1"/>
          </p:cNvPicPr>
          <p:nvPr/>
        </p:nvPicPr>
        <p:blipFill>
          <a:blip r:embed="rId2" cstate="print"/>
          <a:srcRect b="16666"/>
          <a:stretch>
            <a:fillRect/>
          </a:stretch>
        </p:blipFill>
        <p:spPr bwMode="auto">
          <a:xfrm>
            <a:off x="142844" y="1785926"/>
            <a:ext cx="8786874" cy="4786346"/>
          </a:xfrm>
          <a:prstGeom prst="rect">
            <a:avLst/>
          </a:prstGeom>
          <a:noFill/>
          <a:effectLst>
            <a:softEdge rad="317500"/>
          </a:effectLst>
        </p:spPr>
      </p:pic>
      <p:sp>
        <p:nvSpPr>
          <p:cNvPr id="16" name="Прямоугольник 15"/>
          <p:cNvSpPr/>
          <p:nvPr/>
        </p:nvSpPr>
        <p:spPr>
          <a:xfrm>
            <a:off x="0" y="0"/>
            <a:ext cx="7643834" cy="4143403"/>
          </a:xfrm>
          <a:prstGeom prst="rect">
            <a:avLst/>
          </a:prstGeom>
          <a:noFill/>
        </p:spPr>
        <p:txBody>
          <a:bodyPr lIns="91434" tIns="45717" rIns="91434" bIns="45717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spcBef>
                <a:spcPct val="0"/>
              </a:spcBef>
            </a:pPr>
            <a:r>
              <a:rPr lang="ru-RU" altLang="ru-RU" sz="3200" b="1" cap="all" dirty="0" smtClean="0">
                <a:ln w="0"/>
                <a:solidFill>
                  <a:srgbClr val="1F1CAE"/>
                </a:solidFill>
                <a:effectLst>
                  <a:reflection blurRad="12700" stA="50000" endPos="50000" dist="5000" dir="5400000" sy="-100000" rotWithShape="0"/>
                </a:effectLst>
              </a:rPr>
              <a:t>ВОСПИТАНИЕ гражданско-патриотического и правового </a:t>
            </a:r>
          </a:p>
          <a:p>
            <a:pPr algn="ctr">
              <a:spcBef>
                <a:spcPct val="0"/>
              </a:spcBef>
            </a:pPr>
            <a:r>
              <a:rPr lang="ru-RU" altLang="ru-RU" sz="3200" b="1" cap="all" dirty="0" smtClean="0">
                <a:ln w="0"/>
                <a:solidFill>
                  <a:srgbClr val="1F1CAE"/>
                </a:solidFill>
                <a:effectLst>
                  <a:reflection blurRad="12700" stA="50000" endPos="50000" dist="5000" dir="5400000" sy="-100000" rotWithShape="0"/>
                </a:effectLst>
              </a:rPr>
              <a:t>сознания в урочной и внеурочной деятельности как залог сохранения российской идентичности</a:t>
            </a:r>
            <a:endParaRPr lang="ru-RU" altLang="ru-RU" sz="3200" b="1" cap="all" dirty="0">
              <a:ln w="0"/>
              <a:solidFill>
                <a:srgbClr val="1F1CAE"/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857752" y="5711428"/>
            <a:ext cx="4286248" cy="1146572"/>
          </a:xfrm>
          <a:prstGeom prst="roundRect">
            <a:avLst>
              <a:gd name="adj" fmla="val 33643"/>
            </a:avLst>
          </a:prstGeom>
          <a:solidFill>
            <a:schemeClr val="bg1">
              <a:alpha val="81000"/>
            </a:schemeClr>
          </a:solidFill>
        </p:spPr>
        <p:txBody>
          <a:bodyPr wrap="square">
            <a:spAutoFit/>
          </a:bodyPr>
          <a:lstStyle/>
          <a:p>
            <a:pPr algn="r"/>
            <a:r>
              <a:rPr lang="ru-RU" altLang="ru-RU" b="1" i="1" dirty="0" smtClean="0">
                <a:solidFill>
                  <a:srgbClr val="0047D6"/>
                </a:solidFill>
              </a:rPr>
              <a:t>Кравцова Валерия Анатольевна </a:t>
            </a:r>
          </a:p>
          <a:p>
            <a:pPr algn="r"/>
            <a:r>
              <a:rPr lang="ru-RU" altLang="ru-RU" b="1" i="1" dirty="0" smtClean="0">
                <a:solidFill>
                  <a:srgbClr val="0047D6"/>
                </a:solidFill>
              </a:rPr>
              <a:t>учитель истории и обществознания</a:t>
            </a:r>
          </a:p>
          <a:p>
            <a:pPr algn="r"/>
            <a:r>
              <a:rPr lang="ru-RU" altLang="ru-RU" b="1" i="1" dirty="0" smtClean="0">
                <a:solidFill>
                  <a:srgbClr val="0047D6"/>
                </a:solidFill>
              </a:rPr>
              <a:t>МАОУ «СОШ №40» г.Старый Оскол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116632"/>
            <a:ext cx="828756" cy="526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6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фон\1676404890_grizly-club-p-klipart-territoriya-rossii-11.png"/>
          <p:cNvPicPr>
            <a:picLocks noChangeAspect="1" noChangeArrowheads="1"/>
          </p:cNvPicPr>
          <p:nvPr/>
        </p:nvPicPr>
        <p:blipFill>
          <a:blip r:embed="rId2"/>
          <a:srcRect l="6250" t="3409" r="5468" b="5962"/>
          <a:stretch>
            <a:fillRect/>
          </a:stretch>
        </p:blipFill>
        <p:spPr bwMode="auto">
          <a:xfrm rot="205629">
            <a:off x="107932" y="3114682"/>
            <a:ext cx="6328106" cy="3800346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214282" y="214290"/>
            <a:ext cx="6858048" cy="1571636"/>
          </a:xfrm>
          <a:prstGeom prst="rect">
            <a:avLst/>
          </a:prstGeom>
          <a:noFill/>
        </p:spPr>
        <p:txBody>
          <a:bodyPr lIns="91434" tIns="45717" rIns="91434" bIns="45717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/>
            <a:r>
              <a:rPr lang="ru-RU" altLang="ru-RU" sz="3200" b="1" cap="all" dirty="0" smtClean="0">
                <a:ln w="0"/>
                <a:solidFill>
                  <a:srgbClr val="000099"/>
                </a:solidFill>
                <a:effectLst>
                  <a:reflection blurRad="12700" stA="50000" endPos="50000" dist="5000" dir="5400000" sy="-100000" rotWithShape="0"/>
                </a:effectLst>
              </a:rPr>
              <a:t>         «</a:t>
            </a:r>
            <a:r>
              <a:rPr lang="ru-RU" sz="3200" b="1" dirty="0" smtClean="0">
                <a:solidFill>
                  <a:srgbClr val="00359E"/>
                </a:solidFill>
              </a:rPr>
              <a:t>Мы должны строить своё будущее на прочном фундаменте. И такой фундамент – это патриотизм. </a:t>
            </a:r>
            <a:endParaRPr lang="ru-RU" sz="3200" b="1" i="1" dirty="0" smtClean="0">
              <a:solidFill>
                <a:srgbClr val="00359E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86512" y="3929066"/>
            <a:ext cx="2357486" cy="642942"/>
          </a:xfrm>
          <a:prstGeom prst="rect">
            <a:avLst/>
          </a:prstGeom>
          <a:noFill/>
        </p:spPr>
        <p:txBody>
          <a:bodyPr lIns="91434" tIns="45717" rIns="91434" bIns="45717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dirty="0" smtClean="0">
                <a:solidFill>
                  <a:srgbClr val="00359E"/>
                </a:solidFill>
              </a:rPr>
              <a:t>В.В.Путин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4214818"/>
            <a:ext cx="8501122" cy="1143008"/>
          </a:xfrm>
          <a:prstGeom prst="rect">
            <a:avLst/>
          </a:prstGeom>
          <a:noFill/>
        </p:spPr>
        <p:txBody>
          <a:bodyPr lIns="91434" tIns="45717" rIns="91434" bIns="45717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/>
            <a:endParaRPr lang="ru-RU" sz="3200" b="1" i="1" dirty="0" smtClean="0">
              <a:solidFill>
                <a:srgbClr val="00359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785926"/>
            <a:ext cx="7429552" cy="2714644"/>
          </a:xfrm>
          <a:prstGeom prst="rect">
            <a:avLst/>
          </a:prstGeom>
          <a:noFill/>
        </p:spPr>
        <p:txBody>
          <a:bodyPr lIns="91434" tIns="45717" rIns="91434" bIns="45717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/>
            <a:r>
              <a:rPr lang="ru-RU" sz="3200" b="1" dirty="0" smtClean="0">
                <a:solidFill>
                  <a:srgbClr val="00359E"/>
                </a:solidFill>
              </a:rPr>
              <a:t>Это уважение к своей истории и традициям, духовным ценностям наших народов, нашей тысячелетней культуре. Это ответственность за свою страну и её будущее».</a:t>
            </a:r>
            <a:endParaRPr lang="ru-RU" sz="3200" b="1" i="1" dirty="0" smtClean="0">
              <a:solidFill>
                <a:srgbClr val="00359E"/>
              </a:solidFill>
            </a:endParaRPr>
          </a:p>
          <a:p>
            <a:pPr algn="just"/>
            <a:endParaRPr lang="ru-RU" sz="3200" b="1" i="1" dirty="0" smtClean="0">
              <a:solidFill>
                <a:srgbClr val="00359E"/>
              </a:solidFill>
            </a:endParaRP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116632"/>
            <a:ext cx="828756" cy="59772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ирог 12"/>
          <p:cNvSpPr/>
          <p:nvPr/>
        </p:nvSpPr>
        <p:spPr>
          <a:xfrm>
            <a:off x="-285784" y="642918"/>
            <a:ext cx="8072494" cy="3357586"/>
          </a:xfrm>
          <a:prstGeom prst="pie">
            <a:avLst>
              <a:gd name="adj1" fmla="val 11732189"/>
              <a:gd name="adj2" fmla="val 20581135"/>
            </a:avLst>
          </a:prstGeom>
          <a:noFill/>
          <a:ln w="5715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/>
          <p:cNvSpPr/>
          <p:nvPr/>
        </p:nvSpPr>
        <p:spPr>
          <a:xfrm>
            <a:off x="2571736" y="0"/>
            <a:ext cx="3286148" cy="707880"/>
          </a:xfrm>
          <a:prstGeom prst="rect">
            <a:avLst/>
          </a:prstGeom>
        </p:spPr>
        <p:txBody>
          <a:bodyPr wrap="square" lIns="91434" tIns="45717" rIns="91434" bIns="45717">
            <a:spAutoFit/>
          </a:bodyPr>
          <a:lstStyle/>
          <a:p>
            <a:r>
              <a:rPr lang="ru-RU" altLang="ru-RU" sz="4000" b="1" dirty="0" smtClean="0">
                <a:solidFill>
                  <a:srgbClr val="C00000"/>
                </a:solidFill>
              </a:rPr>
              <a:t>ПРОБЛЕМА:</a:t>
            </a:r>
            <a:endParaRPr lang="ru-RU" altLang="ru-RU" sz="4000" b="1" dirty="0">
              <a:solidFill>
                <a:srgbClr val="C0000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643042" y="714356"/>
            <a:ext cx="4286280" cy="1692765"/>
          </a:xfrm>
          <a:prstGeom prst="rect">
            <a:avLst/>
          </a:prstGeom>
        </p:spPr>
        <p:txBody>
          <a:bodyPr wrap="square" lIns="91434" tIns="45717" rIns="91434" bIns="45717">
            <a:spAutoFit/>
          </a:bodyPr>
          <a:lstStyle/>
          <a:p>
            <a:pPr algn="ctr">
              <a:defRPr/>
            </a:pPr>
            <a:r>
              <a:rPr lang="ru-RU" sz="2800" b="1" dirty="0" smtClean="0">
                <a:solidFill>
                  <a:srgbClr val="1F1CAE"/>
                </a:solidFill>
              </a:rPr>
              <a:t>С чего начинать </a:t>
            </a:r>
          </a:p>
          <a:p>
            <a:pPr algn="ctr">
              <a:defRPr/>
            </a:pPr>
            <a:r>
              <a:rPr lang="ru-RU" sz="2800" b="1" dirty="0" smtClean="0">
                <a:solidFill>
                  <a:srgbClr val="1F1CAE"/>
                </a:solidFill>
              </a:rPr>
              <a:t>и когда начинать учить патриотизму? </a:t>
            </a:r>
          </a:p>
          <a:p>
            <a:pPr lvl="0" algn="ctr">
              <a:defRPr/>
            </a:pPr>
            <a:endParaRPr lang="ru-RU" sz="2000" b="1" dirty="0">
              <a:solidFill>
                <a:prstClr val="black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214282" y="4643446"/>
            <a:ext cx="8643998" cy="2000264"/>
          </a:xfrm>
          <a:prstGeom prst="roundRect">
            <a:avLst/>
          </a:prstGeom>
          <a:noFill/>
          <a:ln w="762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/>
          <a:p>
            <a:pPr algn="ctr"/>
            <a:endParaRPr lang="ru-RU"/>
          </a:p>
        </p:txBody>
      </p:sp>
      <p:sp>
        <p:nvSpPr>
          <p:cNvPr id="11" name="Нашивка 10"/>
          <p:cNvSpPr/>
          <p:nvPr/>
        </p:nvSpPr>
        <p:spPr>
          <a:xfrm rot="5400000">
            <a:off x="4046278" y="4311912"/>
            <a:ext cx="667371" cy="616059"/>
          </a:xfrm>
          <a:prstGeom prst="chevron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928926" y="3714752"/>
            <a:ext cx="3000396" cy="707880"/>
          </a:xfrm>
          <a:prstGeom prst="rect">
            <a:avLst/>
          </a:prstGeom>
        </p:spPr>
        <p:txBody>
          <a:bodyPr wrap="square" lIns="91434" tIns="45717" rIns="91434" bIns="45717">
            <a:spAutoFit/>
          </a:bodyPr>
          <a:lstStyle/>
          <a:p>
            <a:r>
              <a:rPr lang="ru-RU" altLang="ru-RU" sz="4000" b="1" dirty="0" smtClean="0">
                <a:solidFill>
                  <a:srgbClr val="C00000"/>
                </a:solidFill>
              </a:rPr>
              <a:t>РЕШЕНИЕ:</a:t>
            </a:r>
            <a:endParaRPr lang="ru-RU" altLang="ru-RU" sz="4000" b="1" dirty="0">
              <a:solidFill>
                <a:srgbClr val="C00000"/>
              </a:solidFill>
            </a:endParaRPr>
          </a:p>
        </p:txBody>
      </p:sp>
      <p:pic>
        <p:nvPicPr>
          <p:cNvPr id="19" name="Picture 4" descr="https://sun6-21.userapi.com/s/v1/if1/9kXuRhfCbZ7dUUdJae1H4nlqpEy30ZseAQXrA6s_U3RR4n-P7povF0WfFsSrIWRHtGwF_UfZ.jpg?size=797x797&amp;quality=96&amp;crop=204,0,797,797&amp;ava=1"/>
          <p:cNvPicPr>
            <a:picLocks noChangeAspect="1" noChangeArrowheads="1"/>
          </p:cNvPicPr>
          <p:nvPr/>
        </p:nvPicPr>
        <p:blipFill>
          <a:blip r:embed="rId3" cstate="print"/>
          <a:srcRect l="7775" t="10021" r="8639"/>
          <a:stretch>
            <a:fillRect/>
          </a:stretch>
        </p:blipFill>
        <p:spPr bwMode="auto">
          <a:xfrm>
            <a:off x="356692" y="4214818"/>
            <a:ext cx="2357920" cy="2350256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20" name="Picture 2" descr="C:\Users\Пользователь\Desktop\1703373_original.jpg"/>
          <p:cNvPicPr>
            <a:picLocks noChangeAspect="1" noChangeArrowheads="1"/>
          </p:cNvPicPr>
          <p:nvPr/>
        </p:nvPicPr>
        <p:blipFill>
          <a:blip r:embed="rId4"/>
          <a:srcRect l="25000" t="4689" r="17187" b="6212"/>
          <a:stretch>
            <a:fillRect/>
          </a:stretch>
        </p:blipFill>
        <p:spPr bwMode="auto">
          <a:xfrm>
            <a:off x="6429388" y="4214818"/>
            <a:ext cx="2361214" cy="2300670"/>
          </a:xfrm>
          <a:prstGeom prst="ellipse">
            <a:avLst/>
          </a:prstGeom>
          <a:ln w="3175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18" name="Нашивка 17"/>
          <p:cNvSpPr/>
          <p:nvPr/>
        </p:nvSpPr>
        <p:spPr>
          <a:xfrm rot="7214577">
            <a:off x="1100587" y="1849874"/>
            <a:ext cx="667371" cy="616059"/>
          </a:xfrm>
          <a:prstGeom prst="chevron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Нашивка 20"/>
          <p:cNvSpPr/>
          <p:nvPr/>
        </p:nvSpPr>
        <p:spPr>
          <a:xfrm rot="3729676">
            <a:off x="5738090" y="1845370"/>
            <a:ext cx="667371" cy="616059"/>
          </a:xfrm>
          <a:prstGeom prst="chevron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13500000" scaled="1"/>
            <a:tileRect/>
          </a:gradFill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4" tIns="45717" rIns="91434" bIns="45717" rtlCol="0" anchor="ctr"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357158" y="2571744"/>
            <a:ext cx="3714776" cy="1143008"/>
          </a:xfrm>
          <a:prstGeom prst="roundRect">
            <a:avLst/>
          </a:prstGeom>
          <a:noFill/>
          <a:ln w="762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4500562" y="2571744"/>
            <a:ext cx="3429024" cy="1143008"/>
          </a:xfrm>
          <a:prstGeom prst="roundRect">
            <a:avLst/>
          </a:prstGeom>
          <a:noFill/>
          <a:ln w="76200">
            <a:solidFill>
              <a:srgbClr val="C0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Прямоугольник 23"/>
          <p:cNvSpPr/>
          <p:nvPr/>
        </p:nvSpPr>
        <p:spPr>
          <a:xfrm>
            <a:off x="714348" y="2714620"/>
            <a:ext cx="3143272" cy="8925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600" b="1" dirty="0" smtClean="0">
                <a:solidFill>
                  <a:srgbClr val="1F1CAE"/>
                </a:solidFill>
              </a:rPr>
              <a:t>Научить </a:t>
            </a:r>
            <a:r>
              <a:rPr lang="ru-RU" sz="2400" b="1" dirty="0" smtClean="0">
                <a:solidFill>
                  <a:srgbClr val="1F1CAE"/>
                </a:solidFill>
              </a:rPr>
              <a:t>патриотизму</a:t>
            </a:r>
            <a:r>
              <a:rPr lang="ru-RU" sz="2600" b="1" dirty="0" smtClean="0">
                <a:solidFill>
                  <a:srgbClr val="1F1CAE"/>
                </a:solidFill>
              </a:rPr>
              <a:t> </a:t>
            </a:r>
          </a:p>
          <a:p>
            <a:pPr algn="ctr"/>
            <a:r>
              <a:rPr lang="ru-RU" sz="2600" b="1" dirty="0" smtClean="0">
                <a:solidFill>
                  <a:srgbClr val="1F1CAE"/>
                </a:solidFill>
              </a:rPr>
              <a:t>невозможно</a:t>
            </a:r>
            <a:endParaRPr lang="ru-RU" sz="2600" i="1" dirty="0" smtClean="0"/>
          </a:p>
        </p:txBody>
      </p:sp>
      <p:sp>
        <p:nvSpPr>
          <p:cNvPr id="25" name="Прямоугольник 24"/>
          <p:cNvSpPr/>
          <p:nvPr/>
        </p:nvSpPr>
        <p:spPr>
          <a:xfrm>
            <a:off x="2857488" y="4786322"/>
            <a:ext cx="35719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1F1CAE"/>
                </a:solidFill>
              </a:rPr>
              <a:t>Создать условия для его формирования мы можем и обязаны</a:t>
            </a:r>
            <a:endParaRPr lang="ru-RU" sz="2800" dirty="0"/>
          </a:p>
        </p:txBody>
      </p:sp>
      <p:sp>
        <p:nvSpPr>
          <p:cNvPr id="27" name="Прямоугольник 26"/>
          <p:cNvSpPr/>
          <p:nvPr/>
        </p:nvSpPr>
        <p:spPr>
          <a:xfrm>
            <a:off x="4643438" y="2714620"/>
            <a:ext cx="3214710" cy="86177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500" b="1" dirty="0" smtClean="0">
                <a:solidFill>
                  <a:srgbClr val="1F1CAE"/>
                </a:solidFill>
              </a:rPr>
              <a:t>Научить патриотизму </a:t>
            </a:r>
          </a:p>
          <a:p>
            <a:pPr algn="ctr"/>
            <a:r>
              <a:rPr lang="ru-RU" sz="2500" b="1" dirty="0" smtClean="0">
                <a:solidFill>
                  <a:srgbClr val="1F1CAE"/>
                </a:solidFill>
              </a:rPr>
              <a:t>можно</a:t>
            </a:r>
            <a:endParaRPr lang="ru-RU" sz="2500" i="1" dirty="0" smtClean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1118" y="173485"/>
            <a:ext cx="829128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666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Пользователь\Desktop\1536322305_20180907_122650.jpg"/>
          <p:cNvPicPr>
            <a:picLocks noChangeAspect="1" noChangeArrowheads="1"/>
          </p:cNvPicPr>
          <p:nvPr/>
        </p:nvPicPr>
        <p:blipFill>
          <a:blip r:embed="rId2"/>
          <a:srcRect r="5190"/>
          <a:stretch>
            <a:fillRect/>
          </a:stretch>
        </p:blipFill>
        <p:spPr bwMode="auto">
          <a:xfrm>
            <a:off x="0" y="0"/>
            <a:ext cx="9144000" cy="61928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Скругленный прямоугольник 17"/>
          <p:cNvSpPr/>
          <p:nvPr/>
        </p:nvSpPr>
        <p:spPr>
          <a:xfrm>
            <a:off x="285720" y="5500702"/>
            <a:ext cx="8572560" cy="1214446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5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5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pPr algn="ctr"/>
            <a:r>
              <a:rPr lang="ru-RU" sz="2400" b="1" dirty="0" smtClean="0">
                <a:solidFill>
                  <a:srgbClr val="00246C"/>
                </a:solidFill>
              </a:rPr>
              <a:t>Школа – это дом, где формируется и проектируется </a:t>
            </a:r>
            <a:br>
              <a:rPr lang="ru-RU" sz="2400" b="1" dirty="0" smtClean="0">
                <a:solidFill>
                  <a:srgbClr val="00246C"/>
                </a:solidFill>
              </a:rPr>
            </a:br>
            <a:r>
              <a:rPr lang="ru-RU" sz="2400" b="1" dirty="0" smtClean="0">
                <a:solidFill>
                  <a:srgbClr val="00246C"/>
                </a:solidFill>
              </a:rPr>
              <a:t>будущая личность, обладающая качествами гражданина и патриота своей страны</a:t>
            </a:r>
          </a:p>
          <a:p>
            <a:endParaRPr lang="ru-RU" dirty="0"/>
          </a:p>
        </p:txBody>
      </p:sp>
      <p:sp>
        <p:nvSpPr>
          <p:cNvPr id="22" name="Стрелка углом 21"/>
          <p:cNvSpPr/>
          <p:nvPr/>
        </p:nvSpPr>
        <p:spPr>
          <a:xfrm rot="5400000">
            <a:off x="2250281" y="-1464487"/>
            <a:ext cx="2143140" cy="6643702"/>
          </a:xfrm>
          <a:prstGeom prst="bentArrow">
            <a:avLst>
              <a:gd name="adj1" fmla="val 29276"/>
              <a:gd name="adj2" fmla="val 25431"/>
              <a:gd name="adj3" fmla="val 35330"/>
              <a:gd name="adj4" fmla="val 4853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714356"/>
            <a:ext cx="508813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altLang="ru-RU" sz="4000" b="1" cap="all" dirty="0" smtClean="0">
                <a:ln w="0"/>
                <a:solidFill>
                  <a:schemeClr val="bg1"/>
                </a:solidFill>
                <a:effectLst>
                  <a:reflection blurRad="12700" stA="50000" endPos="50000" dist="5000" dir="5400000" sy="-100000" rotWithShape="0"/>
                </a:effectLst>
              </a:rPr>
              <a:t>Где, как ни здесь</a:t>
            </a:r>
            <a:r>
              <a:rPr lang="ru-RU" altLang="ru-RU" sz="4000" b="1" dirty="0" smtClean="0">
                <a:ln w="10541" cmpd="sng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</a:rPr>
              <a:t>?</a:t>
            </a:r>
            <a:endParaRPr lang="ru-RU" altLang="ru-RU" sz="4000" b="1" dirty="0">
              <a:ln w="10541" cmpd="sng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142852"/>
            <a:ext cx="829128" cy="4694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7462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 descr="D:\3 Разное вне работы\11в\08.03 11в\20220304_111225.jpg"/>
          <p:cNvPicPr>
            <a:picLocks noChangeAspect="1" noChangeArrowheads="1"/>
          </p:cNvPicPr>
          <p:nvPr/>
        </p:nvPicPr>
        <p:blipFill>
          <a:blip r:embed="rId2" cstate="print"/>
          <a:srcRect t="6667" b="12644"/>
          <a:stretch>
            <a:fillRect/>
          </a:stretch>
        </p:blipFill>
        <p:spPr bwMode="auto">
          <a:xfrm>
            <a:off x="214282" y="4071942"/>
            <a:ext cx="4286280" cy="259393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2530" name="Picture 2" descr="D:\3 Разное вне работы\11в\фото май\20220428_132838.jpg"/>
          <p:cNvPicPr>
            <a:picLocks noChangeAspect="1" noChangeArrowheads="1"/>
          </p:cNvPicPr>
          <p:nvPr/>
        </p:nvPicPr>
        <p:blipFill>
          <a:blip r:embed="rId3" cstate="print"/>
          <a:srcRect l="12197" t="18674" r="2499" b="11666"/>
          <a:stretch>
            <a:fillRect/>
          </a:stretch>
        </p:blipFill>
        <p:spPr bwMode="auto">
          <a:xfrm>
            <a:off x="214282" y="1214422"/>
            <a:ext cx="4286280" cy="262518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22531" name="Picture 3" descr="D:\3 Разное вне работы\11в\фото май\IMG-20220419-WA0004.jpg"/>
          <p:cNvPicPr>
            <a:picLocks noChangeAspect="1" noChangeArrowheads="1"/>
          </p:cNvPicPr>
          <p:nvPr/>
        </p:nvPicPr>
        <p:blipFill>
          <a:blip r:embed="rId4"/>
          <a:srcRect l="3649" t="35105" r="5654" b="23871"/>
          <a:stretch>
            <a:fillRect/>
          </a:stretch>
        </p:blipFill>
        <p:spPr bwMode="auto">
          <a:xfrm>
            <a:off x="4643438" y="4071942"/>
            <a:ext cx="4255355" cy="257176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5" name="Скругленный прямоугольник 4"/>
          <p:cNvSpPr/>
          <p:nvPr/>
        </p:nvSpPr>
        <p:spPr>
          <a:xfrm>
            <a:off x="1142976" y="214290"/>
            <a:ext cx="5715040" cy="865187"/>
          </a:xfrm>
          <a:prstGeom prst="roundRect">
            <a:avLst>
              <a:gd name="adj" fmla="val 50000"/>
            </a:avLst>
          </a:prstGeom>
          <a:solidFill>
            <a:schemeClr val="accent2">
              <a:lumMod val="40000"/>
              <a:lumOff val="60000"/>
              <a:alpha val="47000"/>
            </a:schemeClr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i="1" dirty="0" smtClean="0">
                <a:solidFill>
                  <a:schemeClr val="tx1"/>
                </a:solidFill>
              </a:rPr>
              <a:t> </a:t>
            </a:r>
          </a:p>
          <a:p>
            <a:pPr algn="ctr">
              <a:defRPr/>
            </a:pPr>
            <a:r>
              <a:rPr lang="ru-RU" sz="2800" b="1" i="1" dirty="0" smtClean="0">
                <a:solidFill>
                  <a:schemeClr val="tx1"/>
                </a:solidFill>
              </a:rPr>
              <a:t>       </a:t>
            </a:r>
            <a:r>
              <a:rPr lang="ru-RU" sz="2400" b="1" dirty="0" smtClean="0">
                <a:solidFill>
                  <a:schemeClr val="tx1"/>
                </a:solidFill>
              </a:rPr>
              <a:t>На уроках истории, </a:t>
            </a:r>
          </a:p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        обществознания и права</a:t>
            </a:r>
            <a:endParaRPr lang="ru-RU" sz="2400" dirty="0" smtClean="0">
              <a:solidFill>
                <a:schemeClr val="tx1"/>
              </a:solidFill>
            </a:endParaRPr>
          </a:p>
          <a:p>
            <a:pPr algn="ctr">
              <a:defRPr/>
            </a:pPr>
            <a:endParaRPr lang="ru-RU" sz="2400" b="1" dirty="0">
              <a:solidFill>
                <a:schemeClr val="tx1"/>
              </a:solidFill>
              <a:cs typeface="Times New Roman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156658" y="222221"/>
            <a:ext cx="863777" cy="857256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>
                <a:solidFill>
                  <a:schemeClr val="tx1"/>
                </a:solidFill>
              </a:rPr>
              <a:t>1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22535" name="Picture 7" descr="D:\КОНКУРСЫ\20-21уч. год\ФОТО 11 в\10В кл\Новая папка\IMG_20200908_114734.jpg"/>
          <p:cNvPicPr>
            <a:picLocks noChangeAspect="1" noChangeArrowheads="1"/>
          </p:cNvPicPr>
          <p:nvPr/>
        </p:nvPicPr>
        <p:blipFill>
          <a:blip r:embed="rId5" cstate="print"/>
          <a:srcRect t="18549" r="6842" b="4355"/>
          <a:stretch>
            <a:fillRect/>
          </a:stretch>
        </p:blipFill>
        <p:spPr bwMode="auto">
          <a:xfrm>
            <a:off x="4643438" y="1214422"/>
            <a:ext cx="4286280" cy="2660449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8" name="Прямоугольник 7"/>
          <p:cNvSpPr/>
          <p:nvPr/>
        </p:nvSpPr>
        <p:spPr>
          <a:xfrm>
            <a:off x="214282" y="3643314"/>
            <a:ext cx="4286280" cy="3539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359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/>
              <a:t>Урок мужества «Вечной памятью живы»</a:t>
            </a:r>
            <a:endParaRPr lang="ru-RU" sz="1700" b="1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4643438" y="3643314"/>
            <a:ext cx="4286280" cy="3539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359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/>
              <a:t>Урок-выставка</a:t>
            </a:r>
            <a:r>
              <a:rPr lang="ru-RU" sz="1700" dirty="0" smtClean="0"/>
              <a:t> </a:t>
            </a:r>
            <a:r>
              <a:rPr lang="ru-RU" sz="1700" b="1" dirty="0" smtClean="0"/>
              <a:t>«И помнит мир спасенный»</a:t>
            </a:r>
            <a:endParaRPr lang="ru-RU" sz="1700" b="1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643438" y="6357958"/>
            <a:ext cx="4286280" cy="3539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359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/>
              <a:t>Урок-конференция «За что мы боремся?»</a:t>
            </a:r>
            <a:endParaRPr lang="ru-RU" sz="17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844" y="142852"/>
            <a:ext cx="829128" cy="571504"/>
          </a:xfrm>
          <a:prstGeom prst="rect">
            <a:avLst/>
          </a:prstGeom>
        </p:spPr>
      </p:pic>
      <p:sp>
        <p:nvSpPr>
          <p:cNvPr id="16" name="Прямоугольник 15"/>
          <p:cNvSpPr/>
          <p:nvPr/>
        </p:nvSpPr>
        <p:spPr>
          <a:xfrm>
            <a:off x="214282" y="6357958"/>
            <a:ext cx="428628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359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Урок-диспут</a:t>
            </a:r>
            <a:r>
              <a:rPr lang="ru-RU" dirty="0" smtClean="0"/>
              <a:t> </a:t>
            </a:r>
            <a:r>
              <a:rPr lang="ru-RU" b="1" dirty="0" smtClean="0"/>
              <a:t>«Итоги холодной войны»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Пользователь\Desktop\фото\НАУКА ДЛЯ ЖИЗНИ дипломы\3.jpe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2393800">
            <a:off x="6195540" y="179312"/>
            <a:ext cx="1667576" cy="1212603"/>
          </a:xfrm>
          <a:prstGeom prst="rect">
            <a:avLst/>
          </a:prstGeom>
          <a:noFill/>
        </p:spPr>
      </p:pic>
      <p:pic>
        <p:nvPicPr>
          <p:cNvPr id="2052" name="Picture 4" descr="C:\Users\Пользователь\Desktop\фото\НАУКА ДЛЯ ЖИЗНИ дипломы\4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68903">
            <a:off x="5699982" y="576236"/>
            <a:ext cx="1699712" cy="1235970"/>
          </a:xfrm>
          <a:prstGeom prst="rect">
            <a:avLst/>
          </a:prstGeom>
          <a:noFill/>
        </p:spPr>
      </p:pic>
      <p:sp>
        <p:nvSpPr>
          <p:cNvPr id="28" name="Заголовок 1"/>
          <p:cNvSpPr txBox="1">
            <a:spLocks/>
          </p:cNvSpPr>
          <p:nvPr/>
        </p:nvSpPr>
        <p:spPr bwMode="auto">
          <a:xfrm>
            <a:off x="0" y="714356"/>
            <a:ext cx="5286380" cy="928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>
              <a:defRPr/>
            </a:pPr>
            <a:endParaRPr lang="ru-RU" sz="4000" b="1" cap="all" dirty="0">
              <a:ln w="0"/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2053" name="Picture 5" descr="C:\Users\Пользователь\Desktop\фото\НАУКА ДЛЯ ЖИЗНИ дипломы\5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2219032">
            <a:off x="7562555" y="-106056"/>
            <a:ext cx="1730923" cy="1258665"/>
          </a:xfrm>
          <a:prstGeom prst="rect">
            <a:avLst/>
          </a:prstGeom>
          <a:noFill/>
        </p:spPr>
      </p:pic>
      <p:pic>
        <p:nvPicPr>
          <p:cNvPr id="2054" name="Picture 6" descr="C:\Users\Пользователь\Desktop\фото\НАУКА ДЛЯ ЖИЗНИ дипломы\6.jpe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2631065">
            <a:off x="7527875" y="903501"/>
            <a:ext cx="1713375" cy="1245906"/>
          </a:xfrm>
          <a:prstGeom prst="rect">
            <a:avLst/>
          </a:prstGeom>
          <a:noFill/>
        </p:spPr>
      </p:pic>
      <p:pic>
        <p:nvPicPr>
          <p:cNvPr id="3074" name="Picture 2" descr="C:\Users\Пользователь\Desktop\фото\фото на конференции\IMG-20210415-WA0010.jpg"/>
          <p:cNvPicPr>
            <a:picLocks noChangeAspect="1" noChangeArrowheads="1"/>
          </p:cNvPicPr>
          <p:nvPr/>
        </p:nvPicPr>
        <p:blipFill>
          <a:blip r:embed="rId7" cstate="print"/>
          <a:srcRect l="4348" t="13044" r="4347" b="15217"/>
          <a:stretch>
            <a:fillRect/>
          </a:stretch>
        </p:blipFill>
        <p:spPr bwMode="auto">
          <a:xfrm rot="1094428">
            <a:off x="6505225" y="1624923"/>
            <a:ext cx="2604529" cy="2728555"/>
          </a:xfrm>
          <a:prstGeom prst="rect">
            <a:avLst/>
          </a:prstGeom>
          <a:noFill/>
        </p:spPr>
      </p:pic>
      <p:pic>
        <p:nvPicPr>
          <p:cNvPr id="3076" name="Picture 4" descr="C:\Users\Пользователь\Desktop\фото\фото на конференции\IMG-20210415-WA0012.jpg"/>
          <p:cNvPicPr>
            <a:picLocks noChangeAspect="1" noChangeArrowheads="1"/>
          </p:cNvPicPr>
          <p:nvPr/>
        </p:nvPicPr>
        <p:blipFill>
          <a:blip r:embed="rId8" cstate="print"/>
          <a:srcRect l="16509" t="23642" r="6944" b="17743"/>
          <a:stretch>
            <a:fillRect/>
          </a:stretch>
        </p:blipFill>
        <p:spPr bwMode="auto">
          <a:xfrm rot="328001">
            <a:off x="4266190" y="1048714"/>
            <a:ext cx="2649303" cy="2704876"/>
          </a:xfrm>
          <a:prstGeom prst="rect">
            <a:avLst/>
          </a:prstGeom>
          <a:noFill/>
        </p:spPr>
      </p:pic>
      <p:pic>
        <p:nvPicPr>
          <p:cNvPr id="4099" name="Picture 3" descr="C:\Users\Пользователь\Desktop\фото\НАУКА ДЛЯ ЖИЗНИ дипломы\8.jpe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819368">
            <a:off x="7906563" y="4694393"/>
            <a:ext cx="1661102" cy="1207894"/>
          </a:xfrm>
          <a:prstGeom prst="rect">
            <a:avLst/>
          </a:prstGeom>
          <a:noFill/>
        </p:spPr>
      </p:pic>
      <p:pic>
        <p:nvPicPr>
          <p:cNvPr id="4098" name="Picture 2" descr="C:\Users\Пользователь\Desktop\фото\НАУКА ДЛЯ ЖИЗНИ дипломы\7.jpe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 rot="1783613">
            <a:off x="7673021" y="5872847"/>
            <a:ext cx="1502894" cy="1092851"/>
          </a:xfrm>
          <a:prstGeom prst="rect">
            <a:avLst/>
          </a:prstGeom>
          <a:noFill/>
        </p:spPr>
      </p:pic>
      <p:sp>
        <p:nvSpPr>
          <p:cNvPr id="19" name="Скругленный прямоугольник 18"/>
          <p:cNvSpPr/>
          <p:nvPr/>
        </p:nvSpPr>
        <p:spPr>
          <a:xfrm>
            <a:off x="1000100" y="142853"/>
            <a:ext cx="4857784" cy="785818"/>
          </a:xfrm>
          <a:prstGeom prst="roundRect">
            <a:avLst>
              <a:gd name="adj" fmla="val 50000"/>
            </a:avLst>
          </a:prstGeom>
          <a:solidFill>
            <a:schemeClr val="accent5">
              <a:lumMod val="40000"/>
              <a:lumOff val="60000"/>
              <a:alpha val="47000"/>
            </a:schemeClr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1400" b="1" i="1" dirty="0" smtClean="0">
                <a:solidFill>
                  <a:schemeClr val="tx1"/>
                </a:solidFill>
              </a:rPr>
              <a:t>                  </a:t>
            </a:r>
            <a:r>
              <a:rPr lang="ru-RU" sz="2400" b="1" dirty="0" smtClean="0">
                <a:solidFill>
                  <a:schemeClr val="tx1"/>
                </a:solidFill>
              </a:rPr>
              <a:t>Проектная деятельность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21" name="Овал 20"/>
          <p:cNvSpPr/>
          <p:nvPr/>
        </p:nvSpPr>
        <p:spPr>
          <a:xfrm>
            <a:off x="1000101" y="142852"/>
            <a:ext cx="790078" cy="793749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>
                <a:solidFill>
                  <a:schemeClr val="tx1"/>
                </a:solidFill>
              </a:rPr>
              <a:t>2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22" name="Рисунок 2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42844" y="142852"/>
            <a:ext cx="829128" cy="544837"/>
          </a:xfrm>
          <a:prstGeom prst="rect">
            <a:avLst/>
          </a:prstGeom>
        </p:spPr>
      </p:pic>
      <p:pic>
        <p:nvPicPr>
          <p:cNvPr id="3077" name="Picture 5" descr="C:\Users\Пользователь\Desktop\фото\фото на конференции\IMG-20210415-WA0014.jpg"/>
          <p:cNvPicPr>
            <a:picLocks noChangeAspect="1" noChangeArrowheads="1"/>
          </p:cNvPicPr>
          <p:nvPr/>
        </p:nvPicPr>
        <p:blipFill>
          <a:blip r:embed="rId12" cstate="print"/>
          <a:srcRect l="50981" t="31589" r="25281" b="30418"/>
          <a:stretch>
            <a:fillRect/>
          </a:stretch>
        </p:blipFill>
        <p:spPr bwMode="auto">
          <a:xfrm>
            <a:off x="2071670" y="1071546"/>
            <a:ext cx="2441994" cy="2923692"/>
          </a:xfrm>
          <a:prstGeom prst="rect">
            <a:avLst/>
          </a:prstGeom>
          <a:noFill/>
        </p:spPr>
      </p:pic>
      <p:pic>
        <p:nvPicPr>
          <p:cNvPr id="3075" name="Picture 3" descr="C:\Users\Пользователь\Desktop\фото\фото на конференции\IMG-20210415-WA0013.jpg"/>
          <p:cNvPicPr>
            <a:picLocks noChangeAspect="1" noChangeArrowheads="1"/>
          </p:cNvPicPr>
          <p:nvPr/>
        </p:nvPicPr>
        <p:blipFill>
          <a:blip r:embed="rId13" cstate="print"/>
          <a:srcRect l="43591" t="20703" r="8801" b="6054"/>
          <a:stretch>
            <a:fillRect/>
          </a:stretch>
        </p:blipFill>
        <p:spPr bwMode="auto">
          <a:xfrm rot="21422574">
            <a:off x="-71891" y="1061190"/>
            <a:ext cx="2440748" cy="2816248"/>
          </a:xfrm>
          <a:prstGeom prst="rect">
            <a:avLst/>
          </a:prstGeom>
          <a:noFill/>
        </p:spPr>
      </p:pic>
      <p:pic>
        <p:nvPicPr>
          <p:cNvPr id="15" name="Picture 2" descr="C:\Users\Пользователь\Desktop\фото\НАУКА ДЛЯ ЖИЗНИ дипломы\1.jpe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9584997">
            <a:off x="-374075" y="3362692"/>
            <a:ext cx="1678293" cy="1220395"/>
          </a:xfrm>
          <a:prstGeom prst="rect">
            <a:avLst/>
          </a:prstGeom>
          <a:noFill/>
        </p:spPr>
      </p:pic>
      <p:pic>
        <p:nvPicPr>
          <p:cNvPr id="4100" name="Picture 4" descr="C:\Users\Пользователь\Desktop\фото\НАУКА ДЛЯ ЖИЗНИ дипломы\9.jpe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 rot="1886965">
            <a:off x="8043907" y="3617640"/>
            <a:ext cx="1597956" cy="1161977"/>
          </a:xfrm>
          <a:prstGeom prst="rect">
            <a:avLst/>
          </a:prstGeom>
          <a:noFill/>
        </p:spPr>
      </p:pic>
      <p:pic>
        <p:nvPicPr>
          <p:cNvPr id="2050" name="Picture 2" descr="C:\Users\Пользователь\Desktop\фото\НАУКА ДЛЯ ЖИЗНИ дипломы\2.jpeg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 rot="19558363">
            <a:off x="-272698" y="4348850"/>
            <a:ext cx="1929703" cy="1403212"/>
          </a:xfrm>
          <a:prstGeom prst="rect">
            <a:avLst/>
          </a:prstGeom>
          <a:noFill/>
        </p:spPr>
      </p:pic>
      <p:pic>
        <p:nvPicPr>
          <p:cNvPr id="4101" name="Picture 5" descr="C:\Users\Пользователь\Desktop\фото\НАУКА ДЛЯ ЖИЗНИ дипломы\10.jpeg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 rot="19572970">
            <a:off x="-229762" y="5580900"/>
            <a:ext cx="1689235" cy="1228352"/>
          </a:xfrm>
          <a:prstGeom prst="rect">
            <a:avLst/>
          </a:prstGeom>
          <a:noFill/>
        </p:spPr>
      </p:pic>
      <p:pic>
        <p:nvPicPr>
          <p:cNvPr id="24" name="Picture 2" descr="C:\Users\Пользователь\Desktop\фото\10В Белгу 05.04\IMG-d4c2de76a721e4baa67cce09ebeb5382-V.jpg"/>
          <p:cNvPicPr>
            <a:picLocks noChangeAspect="1" noChangeArrowheads="1"/>
          </p:cNvPicPr>
          <p:nvPr/>
        </p:nvPicPr>
        <p:blipFill>
          <a:blip r:embed="rId18" cstate="print"/>
          <a:srcRect l="2500" t="38464" r="10000" b="14945"/>
          <a:stretch>
            <a:fillRect/>
          </a:stretch>
        </p:blipFill>
        <p:spPr bwMode="auto">
          <a:xfrm>
            <a:off x="737395" y="3214686"/>
            <a:ext cx="7692257" cy="307183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23" name="Прямоугольник 22"/>
          <p:cNvSpPr/>
          <p:nvPr/>
        </p:nvSpPr>
        <p:spPr>
          <a:xfrm>
            <a:off x="714348" y="6143644"/>
            <a:ext cx="7715304" cy="646331"/>
          </a:xfrm>
          <a:prstGeom prst="rect">
            <a:avLst/>
          </a:prstGeom>
          <a:solidFill>
            <a:schemeClr val="tx2">
              <a:lumMod val="40000"/>
              <a:lumOff val="60000"/>
              <a:alpha val="92000"/>
            </a:schemeClr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pPr lvl="0" algn="ctr"/>
            <a:r>
              <a:rPr lang="ru-RU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Организация участия обучающихся в исследовательских практикумах и научно-практических конференциях</a:t>
            </a:r>
            <a:endParaRPr lang="ru-RU" altLang="ru-RU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alibri"/>
              <a:cs typeface="Arial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D:\3 Разное вне работы\10 А кл\фото 10аа\20230123_084916.jpg"/>
          <p:cNvPicPr>
            <a:picLocks noChangeAspect="1" noChangeArrowheads="1"/>
          </p:cNvPicPr>
          <p:nvPr/>
        </p:nvPicPr>
        <p:blipFill>
          <a:blip r:embed="rId2" cstate="print"/>
          <a:srcRect l="1695" t="16470" b="4284"/>
          <a:stretch>
            <a:fillRect/>
          </a:stretch>
        </p:blipFill>
        <p:spPr bwMode="auto">
          <a:xfrm>
            <a:off x="214282" y="3929066"/>
            <a:ext cx="4325759" cy="2643206"/>
          </a:xfrm>
          <a:prstGeom prst="rect">
            <a:avLst/>
          </a:prstGeom>
          <a:noFill/>
          <a:ln>
            <a:solidFill>
              <a:srgbClr val="00359E"/>
            </a:solidFill>
          </a:ln>
        </p:spPr>
      </p:pic>
      <p:pic>
        <p:nvPicPr>
          <p:cNvPr id="3076" name="Picture 4" descr="C:\Users\Пользователь\Desktop\Новая папка\PHOTO_2023_02_13_08_52_03_3_.jpg"/>
          <p:cNvPicPr>
            <a:picLocks noChangeAspect="1" noChangeArrowheads="1"/>
          </p:cNvPicPr>
          <p:nvPr/>
        </p:nvPicPr>
        <p:blipFill>
          <a:blip r:embed="rId3"/>
          <a:srcRect b="7508"/>
          <a:stretch>
            <a:fillRect/>
          </a:stretch>
        </p:blipFill>
        <p:spPr bwMode="auto">
          <a:xfrm>
            <a:off x="214281" y="1071546"/>
            <a:ext cx="4328757" cy="27146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11" name="Picture 4" descr="C:\Users\Пользователь\Desktop\Новая папка\1679637605114.jpg"/>
          <p:cNvPicPr>
            <a:picLocks noChangeAspect="1" noChangeArrowheads="1"/>
          </p:cNvPicPr>
          <p:nvPr/>
        </p:nvPicPr>
        <p:blipFill>
          <a:blip r:embed="rId4" cstate="print"/>
          <a:srcRect l="6535" t="7670" r="965" b="8853"/>
          <a:stretch>
            <a:fillRect/>
          </a:stretch>
        </p:blipFill>
        <p:spPr bwMode="auto">
          <a:xfrm>
            <a:off x="4643438" y="3929066"/>
            <a:ext cx="4369624" cy="27146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0" name="Прямоугольник 9"/>
          <p:cNvSpPr/>
          <p:nvPr/>
        </p:nvSpPr>
        <p:spPr>
          <a:xfrm>
            <a:off x="4643438" y="6357958"/>
            <a:ext cx="435771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359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«Движение первых»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3429000"/>
            <a:ext cx="435771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359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«День Конституции РФ»</a:t>
            </a:r>
            <a:endParaRPr lang="ru-RU" b="1" dirty="0"/>
          </a:p>
        </p:txBody>
      </p:sp>
      <p:pic>
        <p:nvPicPr>
          <p:cNvPr id="13" name="Picture 5" descr="D:\3 Разное вне работы\10 А кл\фото 10аа\20230126_102217.jpg"/>
          <p:cNvPicPr>
            <a:picLocks noChangeAspect="1" noChangeArrowheads="1"/>
          </p:cNvPicPr>
          <p:nvPr/>
        </p:nvPicPr>
        <p:blipFill>
          <a:blip r:embed="rId5" cstate="print"/>
          <a:srcRect t="19672" r="1639"/>
          <a:stretch>
            <a:fillRect/>
          </a:stretch>
        </p:blipFill>
        <p:spPr bwMode="auto">
          <a:xfrm>
            <a:off x="4643438" y="1071545"/>
            <a:ext cx="4357718" cy="2687259"/>
          </a:xfrm>
          <a:prstGeom prst="rect">
            <a:avLst/>
          </a:prstGeom>
          <a:noFill/>
          <a:ln>
            <a:solidFill>
              <a:srgbClr val="00359E"/>
            </a:solidFill>
          </a:ln>
        </p:spPr>
      </p:pic>
      <p:sp>
        <p:nvSpPr>
          <p:cNvPr id="14" name="Прямоугольник 13"/>
          <p:cNvSpPr/>
          <p:nvPr/>
        </p:nvSpPr>
        <p:spPr>
          <a:xfrm>
            <a:off x="4643438" y="3429000"/>
            <a:ext cx="428628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359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«День Российской науки»</a:t>
            </a:r>
            <a:endParaRPr lang="ru-RU" b="1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1214414" y="142852"/>
            <a:ext cx="5572164" cy="793749"/>
          </a:xfrm>
          <a:prstGeom prst="roundRect">
            <a:avLst>
              <a:gd name="adj" fmla="val 50000"/>
            </a:avLst>
          </a:prstGeom>
          <a:solidFill>
            <a:srgbClr val="FFC000">
              <a:alpha val="47000"/>
            </a:srgbClr>
          </a:solidFill>
          <a:ln>
            <a:solidFill>
              <a:srgbClr val="CC66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   Классные часы</a:t>
            </a:r>
          </a:p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 и  «Разговоры о важном»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19" name="Овал 18"/>
          <p:cNvSpPr/>
          <p:nvPr/>
        </p:nvSpPr>
        <p:spPr>
          <a:xfrm>
            <a:off x="1142976" y="142852"/>
            <a:ext cx="785818" cy="793749"/>
          </a:xfrm>
          <a:prstGeom prst="ellipse">
            <a:avLst/>
          </a:prstGeom>
          <a:solidFill>
            <a:srgbClr val="FFC000"/>
          </a:solidFill>
          <a:ln>
            <a:solidFill>
              <a:srgbClr val="CC79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>
                <a:solidFill>
                  <a:schemeClr val="tx1"/>
                </a:solidFill>
              </a:rPr>
              <a:t>3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844" y="142852"/>
            <a:ext cx="829128" cy="544837"/>
          </a:xfrm>
          <a:prstGeom prst="rect">
            <a:avLst/>
          </a:prstGeom>
        </p:spPr>
      </p:pic>
      <p:sp>
        <p:nvSpPr>
          <p:cNvPr id="21" name="Прямоугольник 20"/>
          <p:cNvSpPr/>
          <p:nvPr/>
        </p:nvSpPr>
        <p:spPr>
          <a:xfrm>
            <a:off x="214282" y="6357958"/>
            <a:ext cx="4357718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359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«Информационная безопасность»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1142976" y="142852"/>
            <a:ext cx="5715040" cy="793749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  <a:alpha val="47000"/>
            </a:schemeClr>
          </a:solidFill>
          <a:ln>
            <a:solidFill>
              <a:srgbClr val="006C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             Участие в </a:t>
            </a:r>
            <a:r>
              <a:rPr lang="ru-RU" sz="2400" b="1" dirty="0" err="1" smtClean="0">
                <a:solidFill>
                  <a:schemeClr val="tx1"/>
                </a:solidFill>
              </a:rPr>
              <a:t>квестах</a:t>
            </a:r>
            <a:r>
              <a:rPr lang="ru-RU" sz="2400" b="1" dirty="0" smtClean="0">
                <a:solidFill>
                  <a:schemeClr val="tx1"/>
                </a:solidFill>
              </a:rPr>
              <a:t>, олимпиадах,</a:t>
            </a:r>
          </a:p>
          <a:p>
            <a:pPr algn="ctr">
              <a:defRPr/>
            </a:pPr>
            <a:r>
              <a:rPr lang="ru-RU" sz="2400" b="1" dirty="0" smtClean="0">
                <a:solidFill>
                  <a:schemeClr val="tx1"/>
                </a:solidFill>
              </a:rPr>
              <a:t>            конкурсах различного уровня</a:t>
            </a:r>
            <a:endParaRPr lang="ru-RU" sz="2400" b="1" dirty="0">
              <a:solidFill>
                <a:schemeClr val="tx1"/>
              </a:solidFill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1142976" y="142852"/>
            <a:ext cx="884035" cy="793749"/>
          </a:xfrm>
          <a:prstGeom prst="ellipse">
            <a:avLst/>
          </a:prstGeom>
          <a:solidFill>
            <a:srgbClr val="92D050"/>
          </a:solidFill>
          <a:ln>
            <a:solidFill>
              <a:srgbClr val="006C3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>
                <a:solidFill>
                  <a:schemeClr val="tx1"/>
                </a:solidFill>
              </a:rPr>
              <a:t>4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844" y="142852"/>
            <a:ext cx="829128" cy="544837"/>
          </a:xfrm>
          <a:prstGeom prst="rect">
            <a:avLst/>
          </a:prstGeom>
        </p:spPr>
      </p:pic>
      <p:pic>
        <p:nvPicPr>
          <p:cNvPr id="13" name="Picture 5" descr="C:\Users\Пользователь\Desktop\Новая папка\photo_2023_05_04_14_45_44.jpg"/>
          <p:cNvPicPr>
            <a:picLocks noChangeAspect="1" noChangeArrowheads="1"/>
          </p:cNvPicPr>
          <p:nvPr/>
        </p:nvPicPr>
        <p:blipFill>
          <a:blip r:embed="rId3"/>
          <a:srcRect l="8757" t="17516" r="6584" b="12423"/>
          <a:stretch>
            <a:fillRect/>
          </a:stretch>
        </p:blipFill>
        <p:spPr bwMode="auto">
          <a:xfrm>
            <a:off x="4643438" y="1071546"/>
            <a:ext cx="4286280" cy="266045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6" name="Прямоугольник 15"/>
          <p:cNvSpPr/>
          <p:nvPr/>
        </p:nvSpPr>
        <p:spPr>
          <a:xfrm>
            <a:off x="4643438" y="3500438"/>
            <a:ext cx="428628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359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Всероссийская олимпиада школьников</a:t>
            </a:r>
            <a:endParaRPr lang="ru-RU" b="1" dirty="0"/>
          </a:p>
        </p:txBody>
      </p:sp>
      <p:pic>
        <p:nvPicPr>
          <p:cNvPr id="17" name="Picture 2" descr="C:\Users\Пользователь\Desktop\Безымянный.png"/>
          <p:cNvPicPr>
            <a:picLocks noChangeAspect="1" noChangeArrowheads="1"/>
          </p:cNvPicPr>
          <p:nvPr/>
        </p:nvPicPr>
        <p:blipFill>
          <a:blip r:embed="rId4" cstate="print"/>
          <a:srcRect l="1864" r="4748"/>
          <a:stretch>
            <a:fillRect/>
          </a:stretch>
        </p:blipFill>
        <p:spPr bwMode="auto">
          <a:xfrm>
            <a:off x="4643438" y="4000504"/>
            <a:ext cx="4357717" cy="2550333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8" name="Прямоугольник 17"/>
          <p:cNvSpPr/>
          <p:nvPr/>
        </p:nvSpPr>
        <p:spPr>
          <a:xfrm>
            <a:off x="4643438" y="6357958"/>
            <a:ext cx="4357718" cy="3539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/>
              <a:t>«Конкурс патриотической песни»</a:t>
            </a:r>
            <a:endParaRPr lang="ru-RU" sz="1700" b="1" dirty="0"/>
          </a:p>
        </p:txBody>
      </p:sp>
      <p:pic>
        <p:nvPicPr>
          <p:cNvPr id="19" name="Picture 3" descr="D:\КОНКУРСЫ\20-21уч. год\ФОТО 11 в\10В кл\IMG-20210429-WA0071.jpg"/>
          <p:cNvPicPr>
            <a:picLocks noChangeAspect="1" noChangeArrowheads="1"/>
          </p:cNvPicPr>
          <p:nvPr/>
        </p:nvPicPr>
        <p:blipFill>
          <a:blip r:embed="rId5"/>
          <a:srcRect t="23258" r="4739" b="2734"/>
          <a:stretch>
            <a:fillRect/>
          </a:stretch>
        </p:blipFill>
        <p:spPr bwMode="auto">
          <a:xfrm>
            <a:off x="214282" y="4000504"/>
            <a:ext cx="4286280" cy="2500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20" name="Прямоугольник 19"/>
          <p:cNvSpPr/>
          <p:nvPr/>
        </p:nvSpPr>
        <p:spPr>
          <a:xfrm>
            <a:off x="214282" y="6357958"/>
            <a:ext cx="4286280" cy="3539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359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/>
              <a:t>«Диктант Победы»</a:t>
            </a:r>
            <a:endParaRPr lang="ru-RU" sz="1700" b="1" dirty="0"/>
          </a:p>
        </p:txBody>
      </p:sp>
      <p:pic>
        <p:nvPicPr>
          <p:cNvPr id="21" name="Picture 3" descr="C:\Users\Пользователь\Desktop\Новая папка\photo_2023_02_21_13_41_29.jpg"/>
          <p:cNvPicPr>
            <a:picLocks noChangeAspect="1" noChangeArrowheads="1"/>
          </p:cNvPicPr>
          <p:nvPr/>
        </p:nvPicPr>
        <p:blipFill>
          <a:blip r:embed="rId6"/>
          <a:srcRect l="17883" t="11032" r="7915" b="7024"/>
          <a:stretch>
            <a:fillRect/>
          </a:stretch>
        </p:blipFill>
        <p:spPr bwMode="auto">
          <a:xfrm>
            <a:off x="214282" y="1071546"/>
            <a:ext cx="4286280" cy="2500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22" name="Прямоугольник 21"/>
          <p:cNvSpPr/>
          <p:nvPr/>
        </p:nvSpPr>
        <p:spPr>
          <a:xfrm>
            <a:off x="214282" y="3500438"/>
            <a:ext cx="4286280" cy="35394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359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sz="1700" b="1" dirty="0" smtClean="0"/>
              <a:t>«Дорогами тысячелетий»</a:t>
            </a:r>
            <a:endParaRPr lang="ru-RU" sz="17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 descr="C:\Users\Пользователь\Desktop\Новая папка\1_16.jpg"/>
          <p:cNvPicPr>
            <a:picLocks noChangeAspect="1" noChangeArrowheads="1"/>
          </p:cNvPicPr>
          <p:nvPr/>
        </p:nvPicPr>
        <p:blipFill>
          <a:blip r:embed="rId2"/>
          <a:srcRect t="2160" r="6018" b="22222"/>
          <a:stretch>
            <a:fillRect/>
          </a:stretch>
        </p:blipFill>
        <p:spPr bwMode="auto">
          <a:xfrm>
            <a:off x="4714876" y="1142984"/>
            <a:ext cx="4143404" cy="2500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3" name="Скругленный прямоугольник 2"/>
          <p:cNvSpPr/>
          <p:nvPr/>
        </p:nvSpPr>
        <p:spPr>
          <a:xfrm>
            <a:off x="1214414" y="214290"/>
            <a:ext cx="5857916" cy="793749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  <a:alpha val="47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       Коллективное посещение культурно-просветительных учреждений</a:t>
            </a:r>
            <a:r>
              <a:rPr lang="ru-RU" sz="2400" dirty="0" smtClean="0"/>
              <a:t> </a:t>
            </a:r>
            <a:r>
              <a:rPr lang="ru-RU" sz="2400" b="1" dirty="0" smtClean="0">
                <a:solidFill>
                  <a:schemeClr val="tx1"/>
                </a:solidFill>
              </a:rPr>
              <a:t> 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4" name="Овал 3"/>
          <p:cNvSpPr/>
          <p:nvPr/>
        </p:nvSpPr>
        <p:spPr>
          <a:xfrm>
            <a:off x="1000100" y="214290"/>
            <a:ext cx="881285" cy="793749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>
                <a:solidFill>
                  <a:schemeClr val="tx1"/>
                </a:solidFill>
              </a:rPr>
              <a:t>5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C:\Users\Пользователь\Desktop\Новая папка\_5235893785177736275_121.jpg"/>
          <p:cNvPicPr>
            <a:picLocks noChangeAspect="1" noChangeArrowheads="1"/>
          </p:cNvPicPr>
          <p:nvPr/>
        </p:nvPicPr>
        <p:blipFill>
          <a:blip r:embed="rId3"/>
          <a:srcRect t="9195" b="12233"/>
          <a:stretch>
            <a:fillRect/>
          </a:stretch>
        </p:blipFill>
        <p:spPr bwMode="auto">
          <a:xfrm>
            <a:off x="214282" y="1142984"/>
            <a:ext cx="4242984" cy="250033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8" name="Picture 2" descr="C:\Users\Пользователь\Desktop\Новая папка\ZdedEeXv_Ko.jpg"/>
          <p:cNvPicPr>
            <a:picLocks noChangeAspect="1" noChangeArrowheads="1"/>
          </p:cNvPicPr>
          <p:nvPr/>
        </p:nvPicPr>
        <p:blipFill>
          <a:blip r:embed="rId4"/>
          <a:srcRect l="3348" r="2901" b="4210"/>
          <a:stretch>
            <a:fillRect/>
          </a:stretch>
        </p:blipFill>
        <p:spPr bwMode="auto">
          <a:xfrm>
            <a:off x="214282" y="3786190"/>
            <a:ext cx="4286280" cy="2738861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pic>
        <p:nvPicPr>
          <p:cNvPr id="9" name="Picture 2" descr="C:\Users\Пользователь\Desktop\Новая папка\пр (1).jpg"/>
          <p:cNvPicPr>
            <a:picLocks noChangeAspect="1" noChangeArrowheads="1"/>
          </p:cNvPicPr>
          <p:nvPr/>
        </p:nvPicPr>
        <p:blipFill>
          <a:blip r:embed="rId5"/>
          <a:srcRect t="5146" b="9948"/>
          <a:stretch>
            <a:fillRect/>
          </a:stretch>
        </p:blipFill>
        <p:spPr bwMode="auto">
          <a:xfrm>
            <a:off x="4714876" y="3786190"/>
            <a:ext cx="4143404" cy="270994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214282" y="6286520"/>
            <a:ext cx="428628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359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«Исторический музей»</a:t>
            </a:r>
            <a:endParaRPr lang="ru-RU" b="1" dirty="0"/>
          </a:p>
        </p:txBody>
      </p:sp>
      <p:sp>
        <p:nvSpPr>
          <p:cNvPr id="12" name="Прямоугольник 11"/>
          <p:cNvSpPr/>
          <p:nvPr/>
        </p:nvSpPr>
        <p:spPr>
          <a:xfrm>
            <a:off x="4714876" y="6286520"/>
            <a:ext cx="41434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359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«Город-крепость Яблонов»</a:t>
            </a:r>
            <a:endParaRPr lang="ru-RU" b="1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214282" y="3357562"/>
            <a:ext cx="4286280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359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«Дорогами памяти»</a:t>
            </a:r>
            <a:endParaRPr lang="ru-RU" b="1" dirty="0"/>
          </a:p>
        </p:txBody>
      </p:sp>
      <p:sp>
        <p:nvSpPr>
          <p:cNvPr id="16" name="Прямоугольник 15"/>
          <p:cNvSpPr/>
          <p:nvPr/>
        </p:nvSpPr>
        <p:spPr>
          <a:xfrm>
            <a:off x="4714876" y="3357562"/>
            <a:ext cx="4143404" cy="36933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rgbClr val="00359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«По местам боевой славы»</a:t>
            </a:r>
            <a:endParaRPr lang="ru-RU" b="1" dirty="0"/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2844" y="142852"/>
            <a:ext cx="829128" cy="5448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D:\3 Разное вне работы\10 А кл\IMG_20230323_103418_878.jpg"/>
          <p:cNvPicPr>
            <a:picLocks noChangeAspect="1" noChangeArrowheads="1"/>
          </p:cNvPicPr>
          <p:nvPr/>
        </p:nvPicPr>
        <p:blipFill>
          <a:blip r:embed="rId2"/>
          <a:srcRect l="2725" t="16886" r="14140" b="17714"/>
          <a:stretch>
            <a:fillRect/>
          </a:stretch>
        </p:blipFill>
        <p:spPr bwMode="auto">
          <a:xfrm>
            <a:off x="142844" y="1000108"/>
            <a:ext cx="4429156" cy="264320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1" name="Прямоугольник 10"/>
          <p:cNvSpPr/>
          <p:nvPr/>
        </p:nvSpPr>
        <p:spPr>
          <a:xfrm>
            <a:off x="142844" y="3429000"/>
            <a:ext cx="442915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 «Посылка солдату»</a:t>
            </a:r>
            <a:endParaRPr lang="ru-RU" b="1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285852" y="142852"/>
            <a:ext cx="5500726" cy="785818"/>
          </a:xfrm>
          <a:prstGeom prst="roundRect">
            <a:avLst>
              <a:gd name="adj" fmla="val 50000"/>
            </a:avLst>
          </a:prstGeom>
          <a:solidFill>
            <a:schemeClr val="accent6">
              <a:lumMod val="75000"/>
              <a:alpha val="47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r>
              <a:rPr lang="ru-RU" sz="2400" b="1" dirty="0" smtClean="0">
                <a:solidFill>
                  <a:schemeClr val="tx1"/>
                </a:solidFill>
              </a:rPr>
              <a:t>         Волонтерская деятельность</a:t>
            </a: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16" name="Овал 15"/>
          <p:cNvSpPr/>
          <p:nvPr/>
        </p:nvSpPr>
        <p:spPr>
          <a:xfrm>
            <a:off x="1214413" y="142852"/>
            <a:ext cx="863599" cy="785818"/>
          </a:xfrm>
          <a:prstGeom prst="ellips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ru-RU" sz="3600" b="1" dirty="0" smtClean="0">
                <a:solidFill>
                  <a:schemeClr val="tx1"/>
                </a:solidFill>
              </a:rPr>
              <a:t>6</a:t>
            </a:r>
            <a:endParaRPr lang="ru-RU" sz="3600" b="1" dirty="0">
              <a:solidFill>
                <a:schemeClr val="tx1"/>
              </a:solidFill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2844" y="142852"/>
            <a:ext cx="829128" cy="544837"/>
          </a:xfrm>
          <a:prstGeom prst="rect">
            <a:avLst/>
          </a:prstGeom>
        </p:spPr>
      </p:pic>
      <p:pic>
        <p:nvPicPr>
          <p:cNvPr id="22" name="Picture 2" descr="C:\Users\Пользователь\Desktop\Новая папка\foto_14.jpg"/>
          <p:cNvPicPr>
            <a:picLocks noChangeAspect="1" noChangeArrowheads="1"/>
          </p:cNvPicPr>
          <p:nvPr/>
        </p:nvPicPr>
        <p:blipFill>
          <a:blip r:embed="rId4"/>
          <a:srcRect t="9091" b="4545"/>
          <a:stretch>
            <a:fillRect/>
          </a:stretch>
        </p:blipFill>
        <p:spPr bwMode="auto">
          <a:xfrm>
            <a:off x="4714876" y="3857628"/>
            <a:ext cx="4191030" cy="271464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23" name="Прямоугольник 22"/>
          <p:cNvSpPr/>
          <p:nvPr/>
        </p:nvSpPr>
        <p:spPr>
          <a:xfrm>
            <a:off x="4714876" y="6357958"/>
            <a:ext cx="4214842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359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«День пожилого человека»</a:t>
            </a:r>
            <a:endParaRPr lang="ru-RU" b="1" dirty="0"/>
          </a:p>
        </p:txBody>
      </p:sp>
      <p:pic>
        <p:nvPicPr>
          <p:cNvPr id="13" name="Picture 4" descr="D:\3 Разное вне работы\11в\10В 1 сентября\фото\зеленая акция\IMG-15877e452d486b341267e795da3df75d-V.jpg"/>
          <p:cNvPicPr>
            <a:picLocks noChangeAspect="1" noChangeArrowheads="1"/>
          </p:cNvPicPr>
          <p:nvPr/>
        </p:nvPicPr>
        <p:blipFill>
          <a:blip r:embed="rId5" cstate="print"/>
          <a:srcRect t="24357" r="3279"/>
          <a:stretch>
            <a:fillRect/>
          </a:stretch>
        </p:blipFill>
        <p:spPr bwMode="auto">
          <a:xfrm>
            <a:off x="4643438" y="1000108"/>
            <a:ext cx="4286280" cy="250891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18" name="Прямоугольник 17"/>
          <p:cNvSpPr/>
          <p:nvPr/>
        </p:nvSpPr>
        <p:spPr>
          <a:xfrm>
            <a:off x="4643438" y="3429000"/>
            <a:ext cx="4286280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rgbClr val="00359E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«Посади дерево»</a:t>
            </a:r>
            <a:endParaRPr lang="ru-RU" b="1" dirty="0"/>
          </a:p>
        </p:txBody>
      </p:sp>
      <p:pic>
        <p:nvPicPr>
          <p:cNvPr id="19" name="Picture 2" descr="C:\Users\Пользователь\Desktop\1568291520_dsc03716 (1).jpg"/>
          <p:cNvPicPr>
            <a:picLocks noChangeAspect="1" noChangeArrowheads="1"/>
          </p:cNvPicPr>
          <p:nvPr/>
        </p:nvPicPr>
        <p:blipFill>
          <a:blip r:embed="rId6"/>
          <a:srcRect t="7643" b="8107"/>
          <a:stretch>
            <a:fillRect/>
          </a:stretch>
        </p:blipFill>
        <p:spPr bwMode="auto">
          <a:xfrm>
            <a:off x="142843" y="3857628"/>
            <a:ext cx="4409263" cy="2786082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20" name="Прямоугольник 19"/>
          <p:cNvSpPr/>
          <p:nvPr/>
        </p:nvSpPr>
        <p:spPr>
          <a:xfrm>
            <a:off x="142844" y="6357958"/>
            <a:ext cx="4429156" cy="36933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 smtClean="0"/>
              <a:t> «Мы за ЗОЖ!»</a:t>
            </a:r>
            <a:endParaRPr lang="ru-RU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Безымянный.png"/>
          <p:cNvPicPr>
            <a:picLocks noChangeAspect="1" noChangeArrowheads="1"/>
          </p:cNvPicPr>
          <p:nvPr/>
        </p:nvPicPr>
        <p:blipFill>
          <a:blip r:embed="rId2"/>
          <a:srcRect l="806" r="806"/>
          <a:stretch>
            <a:fillRect/>
          </a:stretch>
        </p:blipFill>
        <p:spPr bwMode="auto">
          <a:xfrm>
            <a:off x="142844" y="1571612"/>
            <a:ext cx="8858312" cy="5164158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142844" y="142852"/>
            <a:ext cx="7072362" cy="1571636"/>
          </a:xfrm>
          <a:prstGeom prst="rect">
            <a:avLst/>
          </a:prstGeom>
        </p:spPr>
        <p:txBody>
          <a:bodyPr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>
            <a:defPPr>
              <a:defRPr lang="ru-RU"/>
            </a:defPPr>
            <a:lvl1pPr algn="ctr">
              <a:spcBef>
                <a:spcPct val="0"/>
              </a:spcBef>
              <a:buNone/>
              <a:defRPr sz="5000" b="1" cap="all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dirty="0" smtClean="0">
                <a:solidFill>
                  <a:srgbClr val="00359E"/>
                </a:solidFill>
                <a:effectLst/>
              </a:rPr>
              <a:t>       Диагностическая программа </a:t>
            </a:r>
          </a:p>
          <a:p>
            <a:r>
              <a:rPr lang="ru-RU" sz="2800" dirty="0" smtClean="0">
                <a:solidFill>
                  <a:srgbClr val="00359E"/>
                </a:solidFill>
                <a:effectLst/>
              </a:rPr>
              <a:t>изучения уровней </a:t>
            </a:r>
            <a:r>
              <a:rPr lang="ru-RU" sz="2800" dirty="0" err="1" smtClean="0">
                <a:solidFill>
                  <a:srgbClr val="00359E"/>
                </a:solidFill>
                <a:effectLst/>
              </a:rPr>
              <a:t>сформированности</a:t>
            </a:r>
            <a:r>
              <a:rPr lang="ru-RU" sz="2800" dirty="0" smtClean="0">
                <a:solidFill>
                  <a:srgbClr val="00359E"/>
                </a:solidFill>
                <a:effectLst/>
              </a:rPr>
              <a:t> гражданственности и патриотизма</a:t>
            </a:r>
            <a:endParaRPr lang="ru-RU" altLang="ru-RU" sz="2800" dirty="0">
              <a:solidFill>
                <a:srgbClr val="00359E"/>
              </a:solidFill>
              <a:effectLst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7504" y="116632"/>
            <a:ext cx="829128" cy="52628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428596" y="1643050"/>
            <a:ext cx="2500330" cy="26161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>
            <a:spAutoFit/>
          </a:bodyPr>
          <a:lstStyle/>
          <a:p>
            <a:r>
              <a:rPr lang="ru-RU" sz="1100" b="1" dirty="0" smtClean="0"/>
              <a:t>Методика  профессора </a:t>
            </a:r>
            <a:r>
              <a:rPr lang="ru-RU" sz="1100" b="1" dirty="0" err="1" smtClean="0"/>
              <a:t>Н.Е.Щурковой</a:t>
            </a:r>
            <a:endParaRPr lang="ru-RU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Пользователь\Desktop\фон\1676404890_grizly-club-p-klipart-territoriya-rossii-11.png"/>
          <p:cNvPicPr>
            <a:picLocks noChangeAspect="1" noChangeArrowheads="1"/>
          </p:cNvPicPr>
          <p:nvPr/>
        </p:nvPicPr>
        <p:blipFill>
          <a:blip r:embed="rId2"/>
          <a:srcRect l="6250" t="3409" r="5468" b="5962"/>
          <a:stretch>
            <a:fillRect/>
          </a:stretch>
        </p:blipFill>
        <p:spPr bwMode="auto">
          <a:xfrm rot="205629">
            <a:off x="116578" y="2552617"/>
            <a:ext cx="6834995" cy="4104758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142844" y="142854"/>
            <a:ext cx="6715172" cy="1500196"/>
          </a:xfrm>
          <a:prstGeom prst="rect">
            <a:avLst/>
          </a:prstGeom>
          <a:noFill/>
        </p:spPr>
        <p:txBody>
          <a:bodyPr lIns="91434" tIns="45717" rIns="91434" bIns="45717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/>
            <a:r>
              <a:rPr lang="ru-RU" altLang="ru-RU" sz="3200" b="1" cap="all" dirty="0" smtClean="0">
                <a:ln w="0"/>
                <a:solidFill>
                  <a:srgbClr val="000099"/>
                </a:solidFill>
                <a:effectLst>
                  <a:reflection blurRad="12700" stA="50000" endPos="50000" dist="5000" dir="5400000" sy="-100000" rotWithShape="0"/>
                </a:effectLst>
              </a:rPr>
              <a:t>         «</a:t>
            </a:r>
            <a:r>
              <a:rPr lang="ru-RU" sz="3200" b="1" dirty="0" smtClean="0">
                <a:solidFill>
                  <a:srgbClr val="000099"/>
                </a:solidFill>
              </a:rPr>
              <a:t>Патриотизм - это не значит только одна любовь к своей родине. Это гораздо больше...                                                                    </a:t>
            </a:r>
            <a:endParaRPr lang="ru-RU" sz="3200" b="1" i="1" dirty="0" smtClean="0">
              <a:solidFill>
                <a:srgbClr val="000099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42844" y="1643050"/>
            <a:ext cx="7643866" cy="1928826"/>
          </a:xfrm>
          <a:prstGeom prst="rect">
            <a:avLst/>
          </a:prstGeom>
          <a:noFill/>
        </p:spPr>
        <p:txBody>
          <a:bodyPr lIns="91434" tIns="45717" rIns="91434" bIns="45717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dirty="0" smtClean="0">
                <a:solidFill>
                  <a:srgbClr val="000099"/>
                </a:solidFill>
              </a:rPr>
              <a:t>Это  сознание своей  неотъемлемости  от родины  и  неотъемлемое  переживание</a:t>
            </a:r>
          </a:p>
          <a:p>
            <a:pPr algn="just"/>
            <a:r>
              <a:rPr lang="ru-RU" sz="3200" b="1" dirty="0" smtClean="0">
                <a:solidFill>
                  <a:srgbClr val="000099"/>
                </a:solidFill>
              </a:rPr>
              <a:t>вместе с ней ее счастливых и ее несчастных дней</a:t>
            </a:r>
            <a:r>
              <a:rPr lang="ru-RU" altLang="ru-RU" sz="3200" b="1" cap="all" dirty="0" smtClean="0">
                <a:ln w="0"/>
                <a:solidFill>
                  <a:srgbClr val="000099"/>
                </a:solidFill>
                <a:effectLst>
                  <a:reflection blurRad="12700" stA="50000" endPos="50000" dist="5000" dir="5400000" sy="-100000" rotWithShape="0"/>
                </a:effectLst>
              </a:rPr>
              <a:t>»</a:t>
            </a:r>
            <a:endParaRPr lang="ru-RU" sz="3200" b="1" i="1" dirty="0" smtClean="0">
              <a:solidFill>
                <a:srgbClr val="000099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215074" y="3357562"/>
            <a:ext cx="2643206" cy="642942"/>
          </a:xfrm>
          <a:prstGeom prst="rect">
            <a:avLst/>
          </a:prstGeom>
          <a:noFill/>
        </p:spPr>
        <p:txBody>
          <a:bodyPr lIns="91434" tIns="45717" rIns="91434" bIns="45717"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ru-RU" sz="3200" b="1" i="1" dirty="0" smtClean="0">
                <a:solidFill>
                  <a:srgbClr val="000099"/>
                </a:solidFill>
              </a:rPr>
              <a:t>А.Н.Толстой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44" y="116632"/>
            <a:ext cx="828756" cy="5262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6674</TotalTime>
  <Words>270</Words>
  <Application>Microsoft Office PowerPoint</Application>
  <PresentationFormat>Экран (4:3)</PresentationFormat>
  <Paragraphs>65</Paragraphs>
  <Slides>12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Home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Windows User</dc:creator>
  <cp:lastModifiedBy>Пастюк О.В.</cp:lastModifiedBy>
  <cp:revision>636</cp:revision>
  <dcterms:created xsi:type="dcterms:W3CDTF">2018-11-14T15:02:25Z</dcterms:created>
  <dcterms:modified xsi:type="dcterms:W3CDTF">2023-08-21T15:38:36Z</dcterms:modified>
</cp:coreProperties>
</file>